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3"/>
    <p:sldMasterId id="2147483655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26" roundtripDataSignature="AMtx7mhlu3a7w7f5Q8o2WvxbbmXm8ljcd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26" Type="http://customschemas.google.com/relationships/presentationmetadata" Target="metadata"/><Relationship Id="rId25" Type="http://schemas.openxmlformats.org/officeDocument/2006/relationships/slide" Target="slides/slide20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1" name="Google Shape;81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9" name="Google Shape;149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5" name="Google Shape;155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ab73673cd1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64" name="Google Shape;164;g2ab73673cd1_0_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ab73673cd1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3" name="Google Shape;173;g2ab73673cd1_0_4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0" name="Google Shape;180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ab73673cd1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92" name="Google Shape;192;g2ab73673cd1_0_8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ab73673cd1_1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0" name="Google Shape;200;g2ab73673cd1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07" name="Google Shape;207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14" name="Google Shape;214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20" name="Google Shape;220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7" name="Google Shape;87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ab73673cd1_1_4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7" name="Google Shape;227;g2ab73673cd1_1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3" name="Google Shape;93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2" name="Google Shape;102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8" name="Google Shape;108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ab73673cd1_1_13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5" name="Google Shape;115;g2ab73673cd1_1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ab73673cd1_1_17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3" name="Google Shape;123;g2ab73673cd1_1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ab73673cd1_1_18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1" name="Google Shape;131;g2ab73673cd1_1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ab73673cd1_1_19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9" name="Google Shape;139;g2ab73673cd1_1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6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16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ab73673cd1_1_160"/>
          <p:cNvSpPr txBox="1"/>
          <p:nvPr>
            <p:ph idx="10" type="dt"/>
          </p:nvPr>
        </p:nvSpPr>
        <p:spPr>
          <a:xfrm>
            <a:off x="218440" y="6457632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g2ab73673cd1_1_160"/>
          <p:cNvSpPr txBox="1"/>
          <p:nvPr>
            <p:ph idx="11" type="ftr"/>
          </p:nvPr>
        </p:nvSpPr>
        <p:spPr>
          <a:xfrm>
            <a:off x="4038600" y="6457632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g2ab73673cd1_1_160"/>
          <p:cNvSpPr txBox="1"/>
          <p:nvPr>
            <p:ph idx="12" type="sldNum"/>
          </p:nvPr>
        </p:nvSpPr>
        <p:spPr>
          <a:xfrm>
            <a:off x="9230360" y="6457632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6" name="Google Shape;66;g2ab73673cd1_1_160"/>
          <p:cNvSpPr txBox="1"/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g2ab73673cd1_1_160"/>
          <p:cNvSpPr txBox="1"/>
          <p:nvPr>
            <p:ph idx="1" type="subTitle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latin typeface="Arial"/>
                <a:ea typeface="Arial"/>
                <a:cs typeface="Arial"/>
                <a:sym typeface="Arial"/>
              </a:defRPr>
            </a:lvl1pPr>
            <a:lvl2pPr lvl="1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ab73673cd1_1_166"/>
          <p:cNvSpPr txBox="1"/>
          <p:nvPr>
            <p:ph type="title"/>
          </p:nvPr>
        </p:nvSpPr>
        <p:spPr>
          <a:xfrm>
            <a:off x="218440" y="217805"/>
            <a:ext cx="11729700" cy="78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g2ab73673cd1_1_166"/>
          <p:cNvSpPr txBox="1"/>
          <p:nvPr>
            <p:ph idx="1" type="body"/>
          </p:nvPr>
        </p:nvSpPr>
        <p:spPr>
          <a:xfrm>
            <a:off x="218440" y="1137920"/>
            <a:ext cx="5085000" cy="50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g2ab73673cd1_1_166"/>
          <p:cNvSpPr txBox="1"/>
          <p:nvPr>
            <p:ph idx="2" type="body"/>
          </p:nvPr>
        </p:nvSpPr>
        <p:spPr>
          <a:xfrm>
            <a:off x="5420360" y="1137920"/>
            <a:ext cx="5085000" cy="50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2" name="Google Shape;72;g2ab73673cd1_1_166"/>
          <p:cNvSpPr txBox="1"/>
          <p:nvPr>
            <p:ph idx="10" type="dt"/>
          </p:nvPr>
        </p:nvSpPr>
        <p:spPr>
          <a:xfrm>
            <a:off x="218440" y="6457632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g2ab73673cd1_1_166"/>
          <p:cNvSpPr txBox="1"/>
          <p:nvPr>
            <p:ph idx="11" type="ftr"/>
          </p:nvPr>
        </p:nvSpPr>
        <p:spPr>
          <a:xfrm>
            <a:off x="4038600" y="6457632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g2ab73673cd1_1_166"/>
          <p:cNvSpPr txBox="1"/>
          <p:nvPr>
            <p:ph idx="12" type="sldNum"/>
          </p:nvPr>
        </p:nvSpPr>
        <p:spPr>
          <a:xfrm>
            <a:off x="9230360" y="6457632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2ab73673cd1_1_173"/>
          <p:cNvSpPr txBox="1"/>
          <p:nvPr>
            <p:ph idx="10" type="dt"/>
          </p:nvPr>
        </p:nvSpPr>
        <p:spPr>
          <a:xfrm>
            <a:off x="218440" y="6457632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g2ab73673cd1_1_173"/>
          <p:cNvSpPr txBox="1"/>
          <p:nvPr>
            <p:ph idx="11" type="ftr"/>
          </p:nvPr>
        </p:nvSpPr>
        <p:spPr>
          <a:xfrm>
            <a:off x="4038600" y="6457632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g2ab73673cd1_1_173"/>
          <p:cNvSpPr txBox="1"/>
          <p:nvPr>
            <p:ph idx="12" type="sldNum"/>
          </p:nvPr>
        </p:nvSpPr>
        <p:spPr>
          <a:xfrm>
            <a:off x="9230360" y="6457632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7"/>
          <p:cNvSpPr txBox="1"/>
          <p:nvPr>
            <p:ph type="title"/>
          </p:nvPr>
        </p:nvSpPr>
        <p:spPr>
          <a:xfrm>
            <a:off x="218440" y="217805"/>
            <a:ext cx="11729720" cy="78295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17"/>
          <p:cNvSpPr txBox="1"/>
          <p:nvPr>
            <p:ph idx="1" type="body"/>
          </p:nvPr>
        </p:nvSpPr>
        <p:spPr>
          <a:xfrm>
            <a:off x="218440" y="1219200"/>
            <a:ext cx="10287000" cy="51511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" name="Google Shape;17;p17"/>
          <p:cNvSpPr txBox="1"/>
          <p:nvPr>
            <p:ph idx="10" type="dt"/>
          </p:nvPr>
        </p:nvSpPr>
        <p:spPr>
          <a:xfrm>
            <a:off x="218440" y="645763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17"/>
          <p:cNvSpPr txBox="1"/>
          <p:nvPr>
            <p:ph idx="11" type="ftr"/>
          </p:nvPr>
        </p:nvSpPr>
        <p:spPr>
          <a:xfrm>
            <a:off x="4038600" y="645763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7"/>
          <p:cNvSpPr txBox="1"/>
          <p:nvPr>
            <p:ph idx="12" type="sldNum"/>
          </p:nvPr>
        </p:nvSpPr>
        <p:spPr>
          <a:xfrm>
            <a:off x="9230360" y="645763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18"/>
          <p:cNvSpPr txBox="1"/>
          <p:nvPr>
            <p:ph type="title"/>
          </p:nvPr>
        </p:nvSpPr>
        <p:spPr>
          <a:xfrm>
            <a:off x="218440" y="217805"/>
            <a:ext cx="11729720" cy="78295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18"/>
          <p:cNvSpPr txBox="1"/>
          <p:nvPr>
            <p:ph idx="10" type="dt"/>
          </p:nvPr>
        </p:nvSpPr>
        <p:spPr>
          <a:xfrm>
            <a:off x="218440" y="645763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8"/>
          <p:cNvSpPr txBox="1"/>
          <p:nvPr>
            <p:ph idx="11" type="ftr"/>
          </p:nvPr>
        </p:nvSpPr>
        <p:spPr>
          <a:xfrm>
            <a:off x="4038600" y="645763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18"/>
          <p:cNvSpPr txBox="1"/>
          <p:nvPr>
            <p:ph idx="12" type="sldNum"/>
          </p:nvPr>
        </p:nvSpPr>
        <p:spPr>
          <a:xfrm>
            <a:off x="9230360" y="645763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9"/>
          <p:cNvSpPr txBox="1"/>
          <p:nvPr>
            <p:ph idx="10" type="dt"/>
          </p:nvPr>
        </p:nvSpPr>
        <p:spPr>
          <a:xfrm>
            <a:off x="218440" y="645763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9"/>
          <p:cNvSpPr txBox="1"/>
          <p:nvPr>
            <p:ph idx="11" type="ftr"/>
          </p:nvPr>
        </p:nvSpPr>
        <p:spPr>
          <a:xfrm>
            <a:off x="4038600" y="645763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19"/>
          <p:cNvSpPr txBox="1"/>
          <p:nvPr>
            <p:ph idx="12" type="sldNum"/>
          </p:nvPr>
        </p:nvSpPr>
        <p:spPr>
          <a:xfrm>
            <a:off x="9230360" y="645763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9" name="Google Shape;29;p19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19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20"/>
          <p:cNvSpPr txBox="1"/>
          <p:nvPr>
            <p:ph type="title"/>
          </p:nvPr>
        </p:nvSpPr>
        <p:spPr>
          <a:xfrm>
            <a:off x="218440" y="217805"/>
            <a:ext cx="11729720" cy="78295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20"/>
          <p:cNvSpPr txBox="1"/>
          <p:nvPr>
            <p:ph idx="1" type="body"/>
          </p:nvPr>
        </p:nvSpPr>
        <p:spPr>
          <a:xfrm>
            <a:off x="218440" y="1137920"/>
            <a:ext cx="5085080" cy="50390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4" name="Google Shape;34;p20"/>
          <p:cNvSpPr txBox="1"/>
          <p:nvPr>
            <p:ph idx="2" type="body"/>
          </p:nvPr>
        </p:nvSpPr>
        <p:spPr>
          <a:xfrm>
            <a:off x="5420360" y="1137920"/>
            <a:ext cx="5085080" cy="50390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5" name="Google Shape;35;p20"/>
          <p:cNvSpPr txBox="1"/>
          <p:nvPr>
            <p:ph idx="10" type="dt"/>
          </p:nvPr>
        </p:nvSpPr>
        <p:spPr>
          <a:xfrm>
            <a:off x="218440" y="645763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20"/>
          <p:cNvSpPr txBox="1"/>
          <p:nvPr>
            <p:ph idx="11" type="ftr"/>
          </p:nvPr>
        </p:nvSpPr>
        <p:spPr>
          <a:xfrm>
            <a:off x="4038600" y="645763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20"/>
          <p:cNvSpPr txBox="1"/>
          <p:nvPr>
            <p:ph idx="12" type="sldNum"/>
          </p:nvPr>
        </p:nvSpPr>
        <p:spPr>
          <a:xfrm>
            <a:off x="9230360" y="645763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21"/>
          <p:cNvSpPr txBox="1"/>
          <p:nvPr>
            <p:ph idx="10" type="dt"/>
          </p:nvPr>
        </p:nvSpPr>
        <p:spPr>
          <a:xfrm>
            <a:off x="218440" y="645763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21"/>
          <p:cNvSpPr txBox="1"/>
          <p:nvPr>
            <p:ph idx="11" type="ftr"/>
          </p:nvPr>
        </p:nvSpPr>
        <p:spPr>
          <a:xfrm>
            <a:off x="4038600" y="645763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21"/>
          <p:cNvSpPr txBox="1"/>
          <p:nvPr>
            <p:ph idx="12" type="sldNum"/>
          </p:nvPr>
        </p:nvSpPr>
        <p:spPr>
          <a:xfrm>
            <a:off x="9230360" y="645763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g2ab73673cd1_1_146"/>
          <p:cNvSpPr txBox="1"/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g2ab73673cd1_1_146"/>
          <p:cNvSpPr txBox="1"/>
          <p:nvPr>
            <p:ph idx="1" type="subTitle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latin typeface="Arial"/>
                <a:ea typeface="Arial"/>
                <a:cs typeface="Arial"/>
                <a:sym typeface="Arial"/>
              </a:defRPr>
            </a:lvl1pPr>
            <a:lvl2pPr lvl="1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2ab73673cd1_1_149"/>
          <p:cNvSpPr txBox="1"/>
          <p:nvPr>
            <p:ph type="title"/>
          </p:nvPr>
        </p:nvSpPr>
        <p:spPr>
          <a:xfrm>
            <a:off x="218440" y="217805"/>
            <a:ext cx="11729700" cy="78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g2ab73673cd1_1_149"/>
          <p:cNvSpPr txBox="1"/>
          <p:nvPr>
            <p:ph idx="1" type="body"/>
          </p:nvPr>
        </p:nvSpPr>
        <p:spPr>
          <a:xfrm>
            <a:off x="218440" y="1219200"/>
            <a:ext cx="10287000" cy="51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" name="Google Shape;54;g2ab73673cd1_1_149"/>
          <p:cNvSpPr txBox="1"/>
          <p:nvPr>
            <p:ph idx="10" type="dt"/>
          </p:nvPr>
        </p:nvSpPr>
        <p:spPr>
          <a:xfrm>
            <a:off x="218440" y="6457632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g2ab73673cd1_1_149"/>
          <p:cNvSpPr txBox="1"/>
          <p:nvPr>
            <p:ph idx="11" type="ftr"/>
          </p:nvPr>
        </p:nvSpPr>
        <p:spPr>
          <a:xfrm>
            <a:off x="4038600" y="6457632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g2ab73673cd1_1_149"/>
          <p:cNvSpPr txBox="1"/>
          <p:nvPr>
            <p:ph idx="12" type="sldNum"/>
          </p:nvPr>
        </p:nvSpPr>
        <p:spPr>
          <a:xfrm>
            <a:off x="9230360" y="6457632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2ab73673cd1_1_155"/>
          <p:cNvSpPr txBox="1"/>
          <p:nvPr>
            <p:ph type="title"/>
          </p:nvPr>
        </p:nvSpPr>
        <p:spPr>
          <a:xfrm>
            <a:off x="218440" y="217805"/>
            <a:ext cx="11729700" cy="78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g2ab73673cd1_1_155"/>
          <p:cNvSpPr txBox="1"/>
          <p:nvPr>
            <p:ph idx="10" type="dt"/>
          </p:nvPr>
        </p:nvSpPr>
        <p:spPr>
          <a:xfrm>
            <a:off x="218440" y="6457632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g2ab73673cd1_1_155"/>
          <p:cNvSpPr txBox="1"/>
          <p:nvPr>
            <p:ph idx="11" type="ftr"/>
          </p:nvPr>
        </p:nvSpPr>
        <p:spPr>
          <a:xfrm>
            <a:off x="4038600" y="6457632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g2ab73673cd1_1_155"/>
          <p:cNvSpPr txBox="1"/>
          <p:nvPr>
            <p:ph idx="12" type="sldNum"/>
          </p:nvPr>
        </p:nvSpPr>
        <p:spPr>
          <a:xfrm>
            <a:off x="9230360" y="6457632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theme" Target="../theme/theme2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7.xml"/><Relationship Id="rId3" Type="http://schemas.openxmlformats.org/officeDocument/2006/relationships/slideLayout" Target="../slideLayouts/slideLayout8.xml"/><Relationship Id="rId4" Type="http://schemas.openxmlformats.org/officeDocument/2006/relationships/slideLayout" Target="../slideLayouts/slideLayout9.xml"/><Relationship Id="rId5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2.xml"/><Relationship Id="rId8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5"/>
          <p:cNvSpPr txBox="1"/>
          <p:nvPr>
            <p:ph type="title"/>
          </p:nvPr>
        </p:nvSpPr>
        <p:spPr>
          <a:xfrm>
            <a:off x="218440" y="217805"/>
            <a:ext cx="11729720" cy="78295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5"/>
          <p:cNvSpPr txBox="1"/>
          <p:nvPr>
            <p:ph idx="1" type="body"/>
          </p:nvPr>
        </p:nvSpPr>
        <p:spPr>
          <a:xfrm>
            <a:off x="218440" y="1219200"/>
            <a:ext cx="10287000" cy="51511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5"/>
          <p:cNvSpPr txBox="1"/>
          <p:nvPr>
            <p:ph idx="10" type="dt"/>
          </p:nvPr>
        </p:nvSpPr>
        <p:spPr>
          <a:xfrm>
            <a:off x="218440" y="645763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5"/>
          <p:cNvSpPr txBox="1"/>
          <p:nvPr>
            <p:ph idx="11" type="ftr"/>
          </p:nvPr>
        </p:nvSpPr>
        <p:spPr>
          <a:xfrm>
            <a:off x="4038600" y="645763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5"/>
          <p:cNvSpPr txBox="1"/>
          <p:nvPr>
            <p:ph idx="12" type="sldNum"/>
          </p:nvPr>
        </p:nvSpPr>
        <p:spPr>
          <a:xfrm>
            <a:off x="9230360" y="645763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2ab73673cd1_1_140"/>
          <p:cNvSpPr txBox="1"/>
          <p:nvPr>
            <p:ph type="title"/>
          </p:nvPr>
        </p:nvSpPr>
        <p:spPr>
          <a:xfrm>
            <a:off x="218440" y="217805"/>
            <a:ext cx="11729700" cy="78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" name="Google Shape;44;g2ab73673cd1_1_140"/>
          <p:cNvSpPr txBox="1"/>
          <p:nvPr>
            <p:ph idx="1" type="body"/>
          </p:nvPr>
        </p:nvSpPr>
        <p:spPr>
          <a:xfrm>
            <a:off x="218440" y="1219200"/>
            <a:ext cx="10287000" cy="51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" name="Google Shape;45;g2ab73673cd1_1_140"/>
          <p:cNvSpPr txBox="1"/>
          <p:nvPr>
            <p:ph idx="10" type="dt"/>
          </p:nvPr>
        </p:nvSpPr>
        <p:spPr>
          <a:xfrm>
            <a:off x="218440" y="6457632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" name="Google Shape;46;g2ab73673cd1_1_140"/>
          <p:cNvSpPr txBox="1"/>
          <p:nvPr>
            <p:ph idx="11" type="ftr"/>
          </p:nvPr>
        </p:nvSpPr>
        <p:spPr>
          <a:xfrm>
            <a:off x="4038600" y="6457632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" name="Google Shape;47;g2ab73673cd1_1_140"/>
          <p:cNvSpPr txBox="1"/>
          <p:nvPr>
            <p:ph idx="12" type="sldNum"/>
          </p:nvPr>
        </p:nvSpPr>
        <p:spPr>
          <a:xfrm>
            <a:off x="9230360" y="6457632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6" r:id="rId2"/>
    <p:sldLayoutId id="2147483657" r:id="rId3"/>
    <p:sldLayoutId id="2147483658" r:id="rId4"/>
    <p:sldLayoutId id="2147483659" r:id="rId5"/>
    <p:sldLayoutId id="2147483660" r:id="rId6"/>
    <p:sldLayoutId id="2147483661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jpg"/><Relationship Id="rId4" Type="http://schemas.openxmlformats.org/officeDocument/2006/relationships/hyperlink" Target="https://cbbg.engineering.asu.edu/news-and-events/site-visits/" TargetMode="External"/><Relationship Id="rId5" Type="http://schemas.openxmlformats.org/officeDocument/2006/relationships/hyperlink" Target="https://cbbg.engineering.asu.edu/news-and-events/cbbg-mid-year-meetings/" TargetMode="External"/><Relationship Id="rId6" Type="http://schemas.openxmlformats.org/officeDocument/2006/relationships/hyperlink" Target="https://cbbg.engineering.asu.edu/webinar-series/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cbbg.engineering.asu.edu/onboarding-documents/" TargetMode="External"/><Relationship Id="rId4" Type="http://schemas.openxmlformats.org/officeDocument/2006/relationships/hyperlink" Target="https://drive.google.com/file/d/1JrqE4EM1Lx-X0LQXYMS8dscGixHzNu7k/view?pli=1" TargetMode="External"/><Relationship Id="rId5" Type="http://schemas.openxmlformats.org/officeDocument/2006/relationships/hyperlink" Target="https://cbbg.engineering.asu.edu/cbbg-database/" TargetMode="External"/><Relationship Id="rId6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forms.gle/EeUTU6JUyH2Add128" TargetMode="External"/><Relationship Id="rId4" Type="http://schemas.openxmlformats.org/officeDocument/2006/relationships/hyperlink" Target="https://docs.google.com/spreadsheets/d/1_A0jRY9E_ccodqEvCLSn8mYewqJIJkGJ7O7LqLltM_k/edit#gid=0" TargetMode="External"/><Relationship Id="rId5" Type="http://schemas.openxmlformats.org/officeDocument/2006/relationships/hyperlink" Target="https://erc-cbbg.engineering.asu.edu/Account/Login?ReturnUrl=%2F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Relationship Id="rId4" Type="http://schemas.openxmlformats.org/officeDocument/2006/relationships/hyperlink" Target="mailto:candasoner3@gatech.edu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youtu.be/75YHhf0p5L8?t=4976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png"/><Relationship Id="rId4" Type="http://schemas.openxmlformats.org/officeDocument/2006/relationships/hyperlink" Target="https://docs.google.com/spreadsheets/d/1B1oPSaMuJu5faaf05YFeOBY_c31J-Ucp/edit#gid=814466659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cbbg.engineering.asu.edu/" TargetMode="External"/><Relationship Id="rId4" Type="http://schemas.openxmlformats.org/officeDocument/2006/relationships/hyperlink" Target="https://cbbgstudents.wordpress.com/" TargetMode="External"/><Relationship Id="rId5" Type="http://schemas.openxmlformats.org/officeDocument/2006/relationships/hyperlink" Target="https://cbbg.engineering.asu.edu/news-and-events/cbbg-templates/" TargetMode="External"/><Relationship Id="rId6" Type="http://schemas.openxmlformats.org/officeDocument/2006/relationships/hyperlink" Target="https://cbbg.engineering.asu.edu/about/cbbg-database/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9.png"/><Relationship Id="rId4" Type="http://schemas.openxmlformats.org/officeDocument/2006/relationships/hyperlink" Target="https://cbbg.slack.com/" TargetMode="External"/><Relationship Id="rId5" Type="http://schemas.openxmlformats.org/officeDocument/2006/relationships/hyperlink" Target="https://www.facebook.com/CBBGerc" TargetMode="External"/><Relationship Id="rId6" Type="http://schemas.openxmlformats.org/officeDocument/2006/relationships/hyperlink" Target="https://www.linkedin.com/groups/13758579" TargetMode="External"/><Relationship Id="rId7" Type="http://schemas.openxmlformats.org/officeDocument/2006/relationships/hyperlink" Target="https://www.instagram.com/cbbg_erc" TargetMode="External"/><Relationship Id="rId8" Type="http://schemas.openxmlformats.org/officeDocument/2006/relationships/hyperlink" Target="https://twitter.com/CBBGerc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cbbg.engineering.asu.edu/diversity-inclusion/" TargetMode="External"/><Relationship Id="rId4" Type="http://schemas.openxmlformats.org/officeDocument/2006/relationships/hyperlink" Target="https://cbbg.engineering.asu.edu/education/young-scholars-program/" TargetMode="External"/><Relationship Id="rId5" Type="http://schemas.openxmlformats.org/officeDocument/2006/relationships/hyperlink" Target="https://cbbg.engineering.asu.edu/education/research-experience-for-undergraduates/" TargetMode="External"/><Relationship Id="rId6" Type="http://schemas.openxmlformats.org/officeDocument/2006/relationships/hyperlink" Target="https://cbbg.engineering.asu.edu/education/research-experience-for-teachers/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"/>
          <p:cNvSpPr txBox="1"/>
          <p:nvPr>
            <p:ph type="ctrTitle"/>
          </p:nvPr>
        </p:nvSpPr>
        <p:spPr>
          <a:xfrm>
            <a:off x="784860" y="741680"/>
            <a:ext cx="10622280" cy="276828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r>
              <a:rPr lang="en-US" sz="4800"/>
              <a:t>New Student Onboarding</a:t>
            </a:r>
            <a:endParaRPr/>
          </a:p>
        </p:txBody>
      </p:sp>
      <p:sp>
        <p:nvSpPr>
          <p:cNvPr id="84" name="Google Shape;84;p1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Year 9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2023 – 2024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Student Leadership Council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7"/>
          <p:cNvSpPr/>
          <p:nvPr/>
        </p:nvSpPr>
        <p:spPr>
          <a:xfrm>
            <a:off x="8691418" y="0"/>
            <a:ext cx="3500582" cy="68580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2" name="Google Shape;152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1371" y="171450"/>
            <a:ext cx="9753600" cy="651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8"/>
          <p:cNvSpPr/>
          <p:nvPr/>
        </p:nvSpPr>
        <p:spPr>
          <a:xfrm>
            <a:off x="327546" y="321732"/>
            <a:ext cx="7058307" cy="1964266"/>
          </a:xfrm>
          <a:prstGeom prst="rect">
            <a:avLst/>
          </a:prstGeom>
          <a:solidFill>
            <a:srgbClr val="456540">
              <a:alpha val="94901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8"/>
          <p:cNvSpPr txBox="1"/>
          <p:nvPr>
            <p:ph type="title"/>
          </p:nvPr>
        </p:nvSpPr>
        <p:spPr>
          <a:xfrm>
            <a:off x="1184013" y="491260"/>
            <a:ext cx="6594189" cy="162521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>
                <a:solidFill>
                  <a:srgbClr val="FFFFFF"/>
                </a:solidFill>
              </a:rPr>
              <a:t>Meetings and Events</a:t>
            </a:r>
            <a:endParaRPr/>
          </a:p>
        </p:txBody>
      </p:sp>
      <p:pic>
        <p:nvPicPr>
          <p:cNvPr id="159" name="Google Shape;159;p8"/>
          <p:cNvPicPr preferRelativeResize="0"/>
          <p:nvPr/>
        </p:nvPicPr>
        <p:blipFill rotWithShape="1">
          <a:blip r:embed="rId3">
            <a:alphaModFix/>
          </a:blip>
          <a:srcRect b="1010" l="0" r="1" t="175"/>
          <a:stretch/>
        </p:blipFill>
        <p:spPr>
          <a:xfrm>
            <a:off x="327547" y="2454903"/>
            <a:ext cx="7058306" cy="4080254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8"/>
          <p:cNvSpPr/>
          <p:nvPr/>
        </p:nvSpPr>
        <p:spPr>
          <a:xfrm>
            <a:off x="7556975" y="321732"/>
            <a:ext cx="4313293" cy="6214534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8"/>
          <p:cNvSpPr txBox="1"/>
          <p:nvPr>
            <p:ph idx="1" type="body"/>
          </p:nvPr>
        </p:nvSpPr>
        <p:spPr>
          <a:xfrm>
            <a:off x="7482146" y="1033471"/>
            <a:ext cx="4462949" cy="59402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lnSpcReduction="10000"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</a:pPr>
            <a:r>
              <a:rPr lang="en-US" sz="1800">
                <a:solidFill>
                  <a:srgbClr val="FFFFFF"/>
                </a:solidFill>
              </a:rPr>
              <a:t>Annual Meeting (every October at ASU)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en-US" sz="1400">
                <a:solidFill>
                  <a:srgbClr val="FFFFFF"/>
                </a:solidFill>
              </a:rPr>
              <a:t>Site visit team (SVT) to evaluate CBBG’s progress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en-US" sz="1400">
                <a:solidFill>
                  <a:srgbClr val="FFFFFF"/>
                </a:solidFill>
              </a:rPr>
              <a:t>Thrust leaders presentations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en-US" sz="1400">
                <a:solidFill>
                  <a:srgbClr val="FFFFFF"/>
                </a:solidFill>
              </a:rPr>
              <a:t>Closed meetings with the center’s groups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en-US" sz="1400">
                <a:solidFill>
                  <a:srgbClr val="FFFFFF"/>
                </a:solidFill>
              </a:rPr>
              <a:t>SVT comments and questions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en-US" sz="1400">
                <a:solidFill>
                  <a:srgbClr val="FFFFFF"/>
                </a:solidFill>
              </a:rPr>
              <a:t>CBBG leadership answers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en-US" sz="1400">
                <a:solidFill>
                  <a:srgbClr val="FFFFFF"/>
                </a:solidFill>
              </a:rPr>
              <a:t>SVT report to CBBG leadership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en-US" sz="1400">
                <a:solidFill>
                  <a:srgbClr val="FFFFFF"/>
                </a:solidFill>
              </a:rPr>
              <a:t>SLC-organized student retreat and other social events</a:t>
            </a:r>
            <a:endParaRPr/>
          </a:p>
          <a:p>
            <a:pPr indent="0" lvl="1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en-US" sz="1400" u="sng">
                <a:solidFill>
                  <a:srgbClr val="FEE599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https://cbbg.engineering.asu.edu/news-and-events/site-visits/</a:t>
            </a:r>
            <a:endParaRPr sz="1400">
              <a:solidFill>
                <a:srgbClr val="FEE599"/>
              </a:solidFill>
            </a:endParaRPr>
          </a:p>
          <a:p>
            <a:pPr indent="-99059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r>
              <a:t/>
            </a:r>
            <a:endParaRPr sz="1600">
              <a:solidFill>
                <a:srgbClr val="FFFFFF"/>
              </a:solidFill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</a:pPr>
            <a:r>
              <a:rPr lang="en-US" sz="1800">
                <a:solidFill>
                  <a:srgbClr val="FFFFFF"/>
                </a:solidFill>
              </a:rPr>
              <a:t>Midyear Meeting (every April, rotation between partner universities)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en-US" sz="1400">
                <a:solidFill>
                  <a:srgbClr val="FFFFFF"/>
                </a:solidFill>
              </a:rPr>
              <a:t>Student presentations, barriers, training and workshops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en-US" sz="1400">
                <a:solidFill>
                  <a:srgbClr val="FFFFFF"/>
                </a:solidFill>
              </a:rPr>
              <a:t>SLC-organized student retreat and other social events</a:t>
            </a:r>
            <a:endParaRPr/>
          </a:p>
          <a:p>
            <a:pPr indent="0" lvl="1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en-US" sz="1400" u="sng">
                <a:solidFill>
                  <a:srgbClr val="FEE599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https://cbbg.engineering.asu.edu/news-and-events/cbbg-mid-year-meetings/</a:t>
            </a:r>
            <a:endParaRPr sz="1400">
              <a:solidFill>
                <a:srgbClr val="FEE599"/>
              </a:solidFill>
            </a:endParaRPr>
          </a:p>
          <a:p>
            <a:pPr indent="0" lvl="1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t/>
            </a:r>
            <a:endParaRPr b="1" sz="1400">
              <a:solidFill>
                <a:srgbClr val="FFFFFF"/>
              </a:solidFill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</a:pPr>
            <a:r>
              <a:rPr lang="en-US" sz="1800">
                <a:solidFill>
                  <a:srgbClr val="FFFFFF"/>
                </a:solidFill>
              </a:rPr>
              <a:t>Webinars: all-year round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en-US" sz="1400" u="sng">
                <a:solidFill>
                  <a:srgbClr val="FEE599"/>
                </a:solid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https://cbbg.engineering.asu.edu/webinar-series/</a:t>
            </a:r>
            <a:endParaRPr sz="1400">
              <a:solidFill>
                <a:srgbClr val="FEE599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t/>
            </a:r>
            <a:endParaRPr sz="1400">
              <a:solidFill>
                <a:srgbClr val="FFFFFF"/>
              </a:solidFill>
            </a:endParaRPr>
          </a:p>
          <a:p>
            <a:pPr indent="-99059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r>
              <a:t/>
            </a:r>
            <a:endParaRPr sz="1400">
              <a:solidFill>
                <a:srgbClr val="FFFFFF"/>
              </a:solidFill>
            </a:endParaRPr>
          </a:p>
          <a:p>
            <a:pPr indent="-99059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r>
              <a:t/>
            </a:r>
            <a:endParaRPr sz="1400">
              <a:solidFill>
                <a:srgbClr val="FFFFFF"/>
              </a:solidFill>
            </a:endParaRPr>
          </a:p>
          <a:p>
            <a:pPr indent="-99059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r>
              <a:t/>
            </a:r>
            <a:endParaRPr sz="1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ab73673cd1_0_1"/>
          <p:cNvSpPr txBox="1"/>
          <p:nvPr>
            <p:ph type="title"/>
          </p:nvPr>
        </p:nvSpPr>
        <p:spPr>
          <a:xfrm>
            <a:off x="218440" y="217805"/>
            <a:ext cx="11729700" cy="78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CBBG Onboarding</a:t>
            </a:r>
            <a:endParaRPr/>
          </a:p>
        </p:txBody>
      </p:sp>
      <p:sp>
        <p:nvSpPr>
          <p:cNvPr id="167" name="Google Shape;167;g2ab73673cd1_0_1"/>
          <p:cNvSpPr txBox="1"/>
          <p:nvPr>
            <p:ph idx="1" type="body"/>
          </p:nvPr>
        </p:nvSpPr>
        <p:spPr>
          <a:xfrm>
            <a:off x="218440" y="1039221"/>
            <a:ext cx="7008000" cy="54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-20193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100000"/>
              <a:buFont typeface="Noto Sans Symbols"/>
              <a:buChar char="▪"/>
            </a:pPr>
            <a:r>
              <a:rPr b="1" lang="en-US">
                <a:solidFill>
                  <a:srgbClr val="C00000"/>
                </a:solidFill>
              </a:rPr>
              <a:t>Action Items</a:t>
            </a:r>
            <a:endParaRPr b="1">
              <a:solidFill>
                <a:srgbClr val="C00000"/>
              </a:solidFill>
            </a:endParaRPr>
          </a:p>
          <a:p>
            <a:pPr indent="-20574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Noto Sans Symbols"/>
              <a:buChar char="▪"/>
            </a:pPr>
            <a:r>
              <a:rPr lang="en-US"/>
              <a:t>Onboarding Documents: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https://cbbg.engineering.asu.edu/onboarding-documents/</a:t>
            </a:r>
            <a:r>
              <a:rPr lang="en-US"/>
              <a:t> </a:t>
            </a:r>
            <a:endParaRPr/>
          </a:p>
          <a:p>
            <a:pPr indent="-762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None/>
            </a:pPr>
            <a:r>
              <a:t/>
            </a:r>
            <a:endParaRPr/>
          </a:p>
          <a:p>
            <a:pPr indent="-20574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</a:pPr>
            <a:r>
              <a:rPr lang="en-US"/>
              <a:t>Sign MOU (Memorandum of Understanding)</a:t>
            </a:r>
            <a:endParaRPr/>
          </a:p>
          <a:p>
            <a:pPr indent="-20574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71428"/>
              <a:buFont typeface="Noto Sans Symbols"/>
              <a:buChar char="▪"/>
            </a:pPr>
            <a:r>
              <a:rPr lang="en-US" sz="1400">
                <a:solidFill>
                  <a:srgbClr val="222222"/>
                </a:solidFill>
                <a:highlight>
                  <a:schemeClr val="lt1"/>
                </a:highlight>
              </a:rPr>
              <a:t>please sign and submit MOU to </a:t>
            </a:r>
            <a:r>
              <a:rPr lang="en-US" sz="1400">
                <a:solidFill>
                  <a:srgbClr val="1155CC"/>
                </a:solidFill>
                <a:highlight>
                  <a:schemeClr val="lt1"/>
                </a:highlight>
              </a:rPr>
              <a:t>charlotte.bowens@asu.edu</a:t>
            </a:r>
            <a:r>
              <a:rPr lang="en-US" sz="1400">
                <a:solidFill>
                  <a:srgbClr val="222222"/>
                </a:solidFill>
                <a:highlight>
                  <a:schemeClr val="lt1"/>
                </a:highlight>
              </a:rPr>
              <a:t> as soon as possible</a:t>
            </a:r>
            <a:r>
              <a:rPr lang="en-US"/>
              <a:t> </a:t>
            </a:r>
            <a:endParaRPr/>
          </a:p>
          <a:p>
            <a:pPr indent="-205739" lvl="2" marL="1143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Noto Sans Symbols"/>
              <a:buChar char="▪"/>
            </a:pPr>
            <a:r>
              <a:rPr lang="en-US" u="sng">
                <a:solidFill>
                  <a:schemeClr val="hlink"/>
                </a:solidFill>
                <a:hlinkClick r:id="rId4"/>
              </a:rPr>
              <a:t>https://drive.google.com/file/d/1JrqE4EM1Lx-X0LQXYMS8dscGixHzNu7k/view?pli=1</a:t>
            </a:r>
            <a:r>
              <a:rPr lang="en-US"/>
              <a:t> </a:t>
            </a:r>
            <a:endParaRPr/>
          </a:p>
          <a:p>
            <a:pPr indent="-762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None/>
            </a:pPr>
            <a:r>
              <a:t/>
            </a:r>
            <a:endParaRPr/>
          </a:p>
          <a:p>
            <a:pPr indent="-20574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</a:pPr>
            <a:r>
              <a:rPr lang="en-US"/>
              <a:t>Sign Confidentiality Agreement</a:t>
            </a:r>
            <a:endParaRPr/>
          </a:p>
          <a:p>
            <a:pPr indent="-762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None/>
            </a:pPr>
            <a:r>
              <a:t/>
            </a:r>
            <a:endParaRPr/>
          </a:p>
          <a:p>
            <a:pPr indent="-20574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Noto Sans Symbols"/>
              <a:buChar char="▪"/>
            </a:pPr>
            <a:r>
              <a:rPr lang="en-US"/>
              <a:t>Connecting Research to the Broader Community Course – 1 Credit - Contact Jean Larson</a:t>
            </a:r>
            <a:endParaRPr/>
          </a:p>
          <a:p>
            <a:pPr indent="-86994" lvl="2" marL="1143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Noto Sans Symbols"/>
              <a:buNone/>
            </a:pPr>
            <a:r>
              <a:t/>
            </a:r>
            <a:endParaRPr/>
          </a:p>
          <a:p>
            <a:pPr indent="-20574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</a:pPr>
            <a:r>
              <a:rPr lang="en-US"/>
              <a:t>Update database profile annually (~ each June).</a:t>
            </a:r>
            <a:endParaRPr/>
          </a:p>
          <a:p>
            <a:pPr indent="-207643" lvl="2" marL="1143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Noto Sans Symbols"/>
              <a:buChar char="▪"/>
            </a:pPr>
            <a:r>
              <a:rPr lang="en-US" u="sng">
                <a:solidFill>
                  <a:schemeClr val="hlink"/>
                </a:solidFill>
                <a:hlinkClick r:id="rId5"/>
              </a:rPr>
              <a:t>https://cbbg.engineering.asu.edu/cbbg-database/</a:t>
            </a:r>
            <a:r>
              <a:rPr lang="en-US" u="sng">
                <a:solidFill>
                  <a:schemeClr val="hlink"/>
                </a:solidFill>
              </a:rPr>
              <a:t> </a:t>
            </a:r>
            <a:endParaRPr/>
          </a:p>
          <a:p>
            <a:pPr indent="0" lvl="2" marL="935356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20574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Noto Sans Symbols"/>
              <a:buChar char="▪"/>
            </a:pPr>
            <a:r>
              <a:rPr lang="en-US"/>
              <a:t>Complete Required Training</a:t>
            </a:r>
            <a:endParaRPr/>
          </a:p>
          <a:p>
            <a:pPr indent="-207643" lvl="2" marL="1143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Noto Sans Symbols"/>
              <a:buChar char="▪"/>
            </a:pPr>
            <a:r>
              <a:rPr lang="en-US"/>
              <a:t>Lab safety, lab-specific, university-specific, etc.</a:t>
            </a:r>
            <a:endParaRPr/>
          </a:p>
        </p:txBody>
      </p:sp>
      <p:sp>
        <p:nvSpPr>
          <p:cNvPr id="168" name="Google Shape;168;g2ab73673cd1_0_1"/>
          <p:cNvSpPr/>
          <p:nvPr/>
        </p:nvSpPr>
        <p:spPr>
          <a:xfrm>
            <a:off x="8691418" y="0"/>
            <a:ext cx="3500700" cy="68580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9" name="Google Shape;169;g2ab73673cd1_0_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226317" y="359322"/>
            <a:ext cx="4721844" cy="6123868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g2ab73673cd1_0_1"/>
          <p:cNvSpPr txBox="1"/>
          <p:nvPr/>
        </p:nvSpPr>
        <p:spPr>
          <a:xfrm>
            <a:off x="9384244" y="5860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ab73673cd1_0_46"/>
          <p:cNvSpPr txBox="1"/>
          <p:nvPr>
            <p:ph type="title"/>
          </p:nvPr>
        </p:nvSpPr>
        <p:spPr>
          <a:xfrm>
            <a:off x="218440" y="217805"/>
            <a:ext cx="11729700" cy="78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CBBG Annual Expectations</a:t>
            </a:r>
            <a:endParaRPr/>
          </a:p>
        </p:txBody>
      </p:sp>
      <p:sp>
        <p:nvSpPr>
          <p:cNvPr id="176" name="Google Shape;176;g2ab73673cd1_0_46"/>
          <p:cNvSpPr txBox="1"/>
          <p:nvPr>
            <p:ph idx="1" type="body"/>
          </p:nvPr>
        </p:nvSpPr>
        <p:spPr>
          <a:xfrm>
            <a:off x="218440" y="1219200"/>
            <a:ext cx="11897400" cy="51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7500" lnSpcReduction="20000"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Noto Sans Symbols"/>
              <a:buChar char="▪"/>
            </a:pPr>
            <a:r>
              <a:rPr lang="en-US"/>
              <a:t>Participate in two outreach events: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https://forms.gle/EeUTU6JUyH2Add128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</a:pPr>
            <a:r>
              <a:rPr lang="en-US"/>
              <a:t>lab tours, demos, K-12 school visits, etc.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Noto Sans Symbols"/>
              <a:buChar char="▪"/>
            </a:pPr>
            <a:r>
              <a:rPr lang="en-US"/>
              <a:t>Participate in SLC activities and student retreats</a:t>
            </a:r>
            <a:endParaRPr/>
          </a:p>
          <a:p>
            <a:pPr indent="-207643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Noto Sans Symbols"/>
              <a:buChar char="▪"/>
            </a:pPr>
            <a:r>
              <a:rPr lang="en-US"/>
              <a:t>Join an SLC Committee Today</a:t>
            </a:r>
            <a:endParaRPr/>
          </a:p>
          <a:p>
            <a:pPr indent="-207643" lvl="2" marL="1143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Noto Sans Symbols"/>
              <a:buChar char="▪"/>
            </a:pPr>
            <a:r>
              <a:rPr lang="en-US"/>
              <a:t>Social, Professional, Outreach, New Member Education</a:t>
            </a:r>
            <a:endParaRPr/>
          </a:p>
          <a:p>
            <a:pPr indent="-207643" lvl="2" marL="1143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Noto Sans Symbols"/>
              <a:buChar char="▪"/>
            </a:pPr>
            <a:r>
              <a:rPr lang="en-US">
                <a:solidFill>
                  <a:schemeClr val="dk1"/>
                </a:solidFill>
              </a:rPr>
              <a:t>Committee Signup Sheet: </a:t>
            </a:r>
            <a:r>
              <a:rPr lang="en-US" u="sng">
                <a:solidFill>
                  <a:schemeClr val="dk1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https://docs.google.com/spreadsheets/d/1_A0jRY9E_ccodqEvCLSn8mYewqJIJkGJ7O7LqLltM_k/edit#gid=0</a:t>
            </a:r>
            <a:r>
              <a:rPr lang="en-US">
                <a:solidFill>
                  <a:schemeClr val="dk1"/>
                </a:solidFill>
              </a:rPr>
              <a:t> 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Noto Sans Symbols"/>
              <a:buChar char="▪"/>
            </a:pPr>
            <a:r>
              <a:rPr lang="en-US"/>
              <a:t>Participate in Perfect Pitch Competition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Noto Sans Symbols"/>
              <a:buChar char="▪"/>
            </a:pPr>
            <a:r>
              <a:rPr lang="en-US"/>
              <a:t>Update database profile: </a:t>
            </a:r>
            <a:r>
              <a:rPr lang="en-US" u="sng">
                <a:solidFill>
                  <a:schemeClr val="hlink"/>
                </a:solidFill>
                <a:hlinkClick r:id="rId5"/>
              </a:rPr>
              <a:t>https://erc-cbbg.engineering.asu.edu/Account/Login?ReturnUrl=%</a:t>
            </a:r>
            <a:r>
              <a:rPr lang="en-US"/>
              <a:t> Contact Leah Folkestad (folkestad@asu.edu) if issues continue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</a:pPr>
            <a:r>
              <a:rPr lang="en-US"/>
              <a:t>Complete SWOT survey (by SLC every Summer) 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</a:pPr>
            <a:r>
              <a:rPr lang="en-US"/>
              <a:t>SWOT: Strengths, Weaknesses, Opportunities and Threats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</a:pPr>
            <a:r>
              <a:rPr lang="en-US"/>
              <a:t>Ask for students’ opinions on the center and the SLC’s operations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</a:pPr>
            <a:r>
              <a:rPr lang="en-US"/>
              <a:t>Survey results reviewed by SVT at Annual Meeting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Noto Sans Symbols"/>
              <a:buChar char="▪"/>
            </a:pPr>
            <a:r>
              <a:rPr lang="en-US"/>
              <a:t>Attend all mandatory webinars (diversity, mentoring, innovation, etc.) 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Noto Sans Symbols"/>
              <a:buChar char="▪"/>
            </a:pPr>
            <a:r>
              <a:rPr lang="en-US"/>
              <a:t>Participate in the YSP, REU and/or RET programs</a:t>
            </a:r>
            <a:endParaRPr/>
          </a:p>
        </p:txBody>
      </p:sp>
      <p:sp>
        <p:nvSpPr>
          <p:cNvPr id="177" name="Google Shape;177;g2ab73673cd1_0_46"/>
          <p:cNvSpPr txBox="1"/>
          <p:nvPr/>
        </p:nvSpPr>
        <p:spPr>
          <a:xfrm>
            <a:off x="9384244" y="5860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3" name="Google Shape;183;p10"/>
          <p:cNvGrpSpPr/>
          <p:nvPr/>
        </p:nvGrpSpPr>
        <p:grpSpPr>
          <a:xfrm>
            <a:off x="1" y="0"/>
            <a:ext cx="12191996" cy="6858000"/>
            <a:chOff x="1" y="0"/>
            <a:chExt cx="12191996" cy="6858000"/>
          </a:xfrm>
        </p:grpSpPr>
        <p:sp>
          <p:nvSpPr>
            <p:cNvPr id="184" name="Google Shape;184;p10"/>
            <p:cNvSpPr/>
            <p:nvPr/>
          </p:nvSpPr>
          <p:spPr>
            <a:xfrm>
              <a:off x="1" y="0"/>
              <a:ext cx="12191996" cy="6858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185;p10"/>
            <p:cNvSpPr/>
            <p:nvPr/>
          </p:nvSpPr>
          <p:spPr>
            <a:xfrm>
              <a:off x="1" y="0"/>
              <a:ext cx="12191996" cy="6858000"/>
            </a:xfrm>
            <a:prstGeom prst="rect">
              <a:avLst/>
            </a:prstGeom>
            <a:solidFill>
              <a:srgbClr val="1F3864">
                <a:alpha val="24705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6" name="Google Shape;186;p10"/>
          <p:cNvSpPr txBox="1"/>
          <p:nvPr>
            <p:ph type="title"/>
          </p:nvPr>
        </p:nvSpPr>
        <p:spPr>
          <a:xfrm>
            <a:off x="255765" y="268155"/>
            <a:ext cx="6503850" cy="14921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CBBG Expectations</a:t>
            </a:r>
            <a:endParaRPr/>
          </a:p>
        </p:txBody>
      </p:sp>
      <p:sp>
        <p:nvSpPr>
          <p:cNvPr id="187" name="Google Shape;187;p10"/>
          <p:cNvSpPr txBox="1"/>
          <p:nvPr>
            <p:ph idx="1" type="body"/>
          </p:nvPr>
        </p:nvSpPr>
        <p:spPr>
          <a:xfrm>
            <a:off x="-2" y="1110316"/>
            <a:ext cx="7315202" cy="59130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r>
              <a:rPr lang="en-US" sz="2000">
                <a:solidFill>
                  <a:srgbClr val="0C0C0C"/>
                </a:solidFill>
              </a:rPr>
              <a:t>Update</a:t>
            </a:r>
            <a:r>
              <a:rPr b="1" lang="en-US" sz="2000">
                <a:solidFill>
                  <a:srgbClr val="0C0C0C"/>
                </a:solidFill>
              </a:rPr>
              <a:t> database </a:t>
            </a:r>
            <a:r>
              <a:rPr lang="en-US" sz="2000">
                <a:solidFill>
                  <a:srgbClr val="0C0C0C"/>
                </a:solidFill>
              </a:rPr>
              <a:t>profile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r>
              <a:rPr lang="en-US" sz="2000">
                <a:solidFill>
                  <a:srgbClr val="0C0C0C"/>
                </a:solidFill>
              </a:rPr>
              <a:t>Sign </a:t>
            </a:r>
            <a:r>
              <a:rPr b="1" lang="en-US" sz="2000">
                <a:solidFill>
                  <a:srgbClr val="0C0C0C"/>
                </a:solidFill>
              </a:rPr>
              <a:t>MOU</a:t>
            </a:r>
            <a:r>
              <a:rPr lang="en-US" sz="2000">
                <a:solidFill>
                  <a:srgbClr val="0C0C0C"/>
                </a:solidFill>
              </a:rPr>
              <a:t> every year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r>
              <a:rPr lang="en-US" sz="2000">
                <a:solidFill>
                  <a:srgbClr val="0C0C0C"/>
                </a:solidFill>
              </a:rPr>
              <a:t>Mandatory participation in outreach events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r>
              <a:rPr lang="en-US" sz="2000">
                <a:solidFill>
                  <a:srgbClr val="0C0C0C"/>
                </a:solidFill>
              </a:rPr>
              <a:t>lab tours, demos, K-12 school visits, etc.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r>
              <a:rPr b="1" lang="en-US" sz="2000">
                <a:solidFill>
                  <a:srgbClr val="0C0C0C"/>
                </a:solidFill>
              </a:rPr>
              <a:t>at least 1 event per quarter or semester 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r>
              <a:rPr lang="en-US" sz="2000">
                <a:solidFill>
                  <a:srgbClr val="0C0C0C"/>
                </a:solidFill>
              </a:rPr>
              <a:t>Attend all mandatory </a:t>
            </a:r>
            <a:r>
              <a:rPr b="1" lang="en-US" sz="2000">
                <a:solidFill>
                  <a:srgbClr val="0C0C0C"/>
                </a:solidFill>
              </a:rPr>
              <a:t>webinars</a:t>
            </a:r>
            <a:r>
              <a:rPr lang="en-US" sz="2000">
                <a:solidFill>
                  <a:srgbClr val="0C0C0C"/>
                </a:solidFill>
              </a:rPr>
              <a:t> (diversity, mentoring, innovation, etc.) and elective webinars at leisure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r>
              <a:rPr lang="en-US" sz="2000">
                <a:solidFill>
                  <a:srgbClr val="0C0C0C"/>
                </a:solidFill>
              </a:rPr>
              <a:t>Participate in the YSP, REU and/or RET programs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r>
              <a:rPr lang="en-US" sz="2000">
                <a:solidFill>
                  <a:srgbClr val="0C0C0C"/>
                </a:solidFill>
              </a:rPr>
              <a:t>Participate in </a:t>
            </a:r>
            <a:r>
              <a:rPr b="1" lang="en-US" sz="2000">
                <a:solidFill>
                  <a:srgbClr val="0C0C0C"/>
                </a:solidFill>
              </a:rPr>
              <a:t>SLC activities and student retreats 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b="1" lang="en-US" sz="2000">
                <a:solidFill>
                  <a:srgbClr val="0C0C0C"/>
                </a:solidFill>
              </a:rPr>
              <a:t>	March 3</a:t>
            </a:r>
            <a:r>
              <a:rPr b="1" baseline="30000" lang="en-US" sz="2000">
                <a:solidFill>
                  <a:srgbClr val="0C0C0C"/>
                </a:solidFill>
              </a:rPr>
              <a:t>rd</a:t>
            </a:r>
            <a:r>
              <a:rPr b="1" lang="en-US" sz="2000">
                <a:solidFill>
                  <a:srgbClr val="0C0C0C"/>
                </a:solidFill>
              </a:rPr>
              <a:t> 2pm, Davis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r>
              <a:rPr lang="en-US" sz="2000">
                <a:solidFill>
                  <a:srgbClr val="0C0C0C"/>
                </a:solidFill>
              </a:rPr>
              <a:t>Mandatory participation in yearly </a:t>
            </a:r>
            <a:r>
              <a:rPr b="1" lang="en-US" sz="2000">
                <a:solidFill>
                  <a:srgbClr val="0C0C0C"/>
                </a:solidFill>
              </a:rPr>
              <a:t>SWOT</a:t>
            </a:r>
            <a:r>
              <a:rPr lang="en-US" sz="2000">
                <a:solidFill>
                  <a:srgbClr val="0C0C0C"/>
                </a:solidFill>
              </a:rPr>
              <a:t> survey (by SLC every Summer) 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r>
              <a:rPr lang="en-US" sz="2000">
                <a:solidFill>
                  <a:srgbClr val="0C0C0C"/>
                </a:solidFill>
              </a:rPr>
              <a:t>SWOT: Strengths, Weaknesses, Opportunities and Threats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r>
              <a:rPr lang="en-US" sz="2000">
                <a:solidFill>
                  <a:srgbClr val="0C0C0C"/>
                </a:solidFill>
              </a:rPr>
              <a:t>ask for students’ opinions on the center and the SLC’s operations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r>
              <a:rPr lang="en-US" sz="2000">
                <a:solidFill>
                  <a:srgbClr val="0C0C0C"/>
                </a:solidFill>
              </a:rPr>
              <a:t>survey results reviewed by SVT at Annual Meeting</a:t>
            </a:r>
            <a:endParaRPr/>
          </a:p>
        </p:txBody>
      </p:sp>
      <p:sp>
        <p:nvSpPr>
          <p:cNvPr id="188" name="Google Shape;188;p10"/>
          <p:cNvSpPr/>
          <p:nvPr/>
        </p:nvSpPr>
        <p:spPr>
          <a:xfrm>
            <a:off x="5787375" y="0"/>
            <a:ext cx="6404625" cy="6373368"/>
          </a:xfrm>
          <a:custGeom>
            <a:rect b="b" l="l" r="r" t="t"/>
            <a:pathLst>
              <a:path extrusionOk="0" h="6373368" w="6404625">
                <a:moveTo>
                  <a:pt x="353272" y="0"/>
                </a:moveTo>
                <a:lnTo>
                  <a:pt x="6404625" y="0"/>
                </a:lnTo>
                <a:lnTo>
                  <a:pt x="6404625" y="6008204"/>
                </a:lnTo>
                <a:lnTo>
                  <a:pt x="6374459" y="6023890"/>
                </a:lnTo>
                <a:lnTo>
                  <a:pt x="6290584" y="6049055"/>
                </a:lnTo>
                <a:lnTo>
                  <a:pt x="6203913" y="6060237"/>
                </a:lnTo>
                <a:lnTo>
                  <a:pt x="6114448" y="6063033"/>
                </a:lnTo>
                <a:lnTo>
                  <a:pt x="6019391" y="6054644"/>
                </a:lnTo>
                <a:lnTo>
                  <a:pt x="5924332" y="6043462"/>
                </a:lnTo>
                <a:lnTo>
                  <a:pt x="5829275" y="6029482"/>
                </a:lnTo>
                <a:lnTo>
                  <a:pt x="5734216" y="6018300"/>
                </a:lnTo>
                <a:lnTo>
                  <a:pt x="5639159" y="6012708"/>
                </a:lnTo>
                <a:lnTo>
                  <a:pt x="5546898" y="6012708"/>
                </a:lnTo>
                <a:lnTo>
                  <a:pt x="5460227" y="6023890"/>
                </a:lnTo>
                <a:lnTo>
                  <a:pt x="5370760" y="6046258"/>
                </a:lnTo>
                <a:lnTo>
                  <a:pt x="5289681" y="6079807"/>
                </a:lnTo>
                <a:lnTo>
                  <a:pt x="5205808" y="6124541"/>
                </a:lnTo>
                <a:lnTo>
                  <a:pt x="5121933" y="6169276"/>
                </a:lnTo>
                <a:lnTo>
                  <a:pt x="5038061" y="6219598"/>
                </a:lnTo>
                <a:lnTo>
                  <a:pt x="4956981" y="6267129"/>
                </a:lnTo>
                <a:lnTo>
                  <a:pt x="4870311" y="6309065"/>
                </a:lnTo>
                <a:lnTo>
                  <a:pt x="4786435" y="6342614"/>
                </a:lnTo>
                <a:lnTo>
                  <a:pt x="4699765" y="6364982"/>
                </a:lnTo>
                <a:lnTo>
                  <a:pt x="4610299" y="6373368"/>
                </a:lnTo>
                <a:lnTo>
                  <a:pt x="4520833" y="6364982"/>
                </a:lnTo>
                <a:lnTo>
                  <a:pt x="4434163" y="6342614"/>
                </a:lnTo>
                <a:lnTo>
                  <a:pt x="4350289" y="6309065"/>
                </a:lnTo>
                <a:lnTo>
                  <a:pt x="4263617" y="6267129"/>
                </a:lnTo>
                <a:lnTo>
                  <a:pt x="4182539" y="6219598"/>
                </a:lnTo>
                <a:lnTo>
                  <a:pt x="4098666" y="6169276"/>
                </a:lnTo>
                <a:lnTo>
                  <a:pt x="4014791" y="6124541"/>
                </a:lnTo>
                <a:lnTo>
                  <a:pt x="3930916" y="6079807"/>
                </a:lnTo>
                <a:lnTo>
                  <a:pt x="3847041" y="6046258"/>
                </a:lnTo>
                <a:lnTo>
                  <a:pt x="3760372" y="6023890"/>
                </a:lnTo>
                <a:lnTo>
                  <a:pt x="3673701" y="6012708"/>
                </a:lnTo>
                <a:lnTo>
                  <a:pt x="3581438" y="6012708"/>
                </a:lnTo>
                <a:lnTo>
                  <a:pt x="3486381" y="6018300"/>
                </a:lnTo>
                <a:lnTo>
                  <a:pt x="3391322" y="6029482"/>
                </a:lnTo>
                <a:lnTo>
                  <a:pt x="3296265" y="6043462"/>
                </a:lnTo>
                <a:lnTo>
                  <a:pt x="3201210" y="6054644"/>
                </a:lnTo>
                <a:lnTo>
                  <a:pt x="3106151" y="6063033"/>
                </a:lnTo>
                <a:lnTo>
                  <a:pt x="3016684" y="6060237"/>
                </a:lnTo>
                <a:lnTo>
                  <a:pt x="2930015" y="6049055"/>
                </a:lnTo>
                <a:lnTo>
                  <a:pt x="2846140" y="6023890"/>
                </a:lnTo>
                <a:lnTo>
                  <a:pt x="2776243" y="5987546"/>
                </a:lnTo>
                <a:lnTo>
                  <a:pt x="2709145" y="5940017"/>
                </a:lnTo>
                <a:lnTo>
                  <a:pt x="2650432" y="5884101"/>
                </a:lnTo>
                <a:lnTo>
                  <a:pt x="2591719" y="5819798"/>
                </a:lnTo>
                <a:lnTo>
                  <a:pt x="2538599" y="5752697"/>
                </a:lnTo>
                <a:lnTo>
                  <a:pt x="2485480" y="5682802"/>
                </a:lnTo>
                <a:lnTo>
                  <a:pt x="2432360" y="5612908"/>
                </a:lnTo>
                <a:lnTo>
                  <a:pt x="2379237" y="5545809"/>
                </a:lnTo>
                <a:lnTo>
                  <a:pt x="2323320" y="5481502"/>
                </a:lnTo>
                <a:lnTo>
                  <a:pt x="2259018" y="5425586"/>
                </a:lnTo>
                <a:lnTo>
                  <a:pt x="2197511" y="5375263"/>
                </a:lnTo>
                <a:lnTo>
                  <a:pt x="2127614" y="5336121"/>
                </a:lnTo>
                <a:lnTo>
                  <a:pt x="2052128" y="5302573"/>
                </a:lnTo>
                <a:lnTo>
                  <a:pt x="1971049" y="5274612"/>
                </a:lnTo>
                <a:lnTo>
                  <a:pt x="1887176" y="5249450"/>
                </a:lnTo>
                <a:lnTo>
                  <a:pt x="1803301" y="5227084"/>
                </a:lnTo>
                <a:lnTo>
                  <a:pt x="1716630" y="5204720"/>
                </a:lnTo>
                <a:lnTo>
                  <a:pt x="1635551" y="5179557"/>
                </a:lnTo>
                <a:lnTo>
                  <a:pt x="1554473" y="5151597"/>
                </a:lnTo>
                <a:lnTo>
                  <a:pt x="1478988" y="5118049"/>
                </a:lnTo>
                <a:lnTo>
                  <a:pt x="1411887" y="5076112"/>
                </a:lnTo>
                <a:lnTo>
                  <a:pt x="1350380" y="5025785"/>
                </a:lnTo>
                <a:lnTo>
                  <a:pt x="1300053" y="4964279"/>
                </a:lnTo>
                <a:lnTo>
                  <a:pt x="1258117" y="4897178"/>
                </a:lnTo>
                <a:lnTo>
                  <a:pt x="1224567" y="4821691"/>
                </a:lnTo>
                <a:lnTo>
                  <a:pt x="1196609" y="4740614"/>
                </a:lnTo>
                <a:lnTo>
                  <a:pt x="1171447" y="4659533"/>
                </a:lnTo>
                <a:lnTo>
                  <a:pt x="1149080" y="4572865"/>
                </a:lnTo>
                <a:lnTo>
                  <a:pt x="1126714" y="4488990"/>
                </a:lnTo>
                <a:lnTo>
                  <a:pt x="1101552" y="4405115"/>
                </a:lnTo>
                <a:lnTo>
                  <a:pt x="1073593" y="4324036"/>
                </a:lnTo>
                <a:lnTo>
                  <a:pt x="1040045" y="4248549"/>
                </a:lnTo>
                <a:lnTo>
                  <a:pt x="1000902" y="4178654"/>
                </a:lnTo>
                <a:lnTo>
                  <a:pt x="950576" y="4117146"/>
                </a:lnTo>
                <a:lnTo>
                  <a:pt x="894659" y="4052841"/>
                </a:lnTo>
                <a:lnTo>
                  <a:pt x="830356" y="3996926"/>
                </a:lnTo>
                <a:lnTo>
                  <a:pt x="760460" y="3943806"/>
                </a:lnTo>
                <a:lnTo>
                  <a:pt x="690567" y="3890685"/>
                </a:lnTo>
                <a:lnTo>
                  <a:pt x="620671" y="3837564"/>
                </a:lnTo>
                <a:lnTo>
                  <a:pt x="553571" y="3784444"/>
                </a:lnTo>
                <a:lnTo>
                  <a:pt x="489269" y="3725731"/>
                </a:lnTo>
                <a:lnTo>
                  <a:pt x="433350" y="3667021"/>
                </a:lnTo>
                <a:lnTo>
                  <a:pt x="385824" y="3599922"/>
                </a:lnTo>
                <a:lnTo>
                  <a:pt x="349477" y="3530025"/>
                </a:lnTo>
                <a:lnTo>
                  <a:pt x="324315" y="3446150"/>
                </a:lnTo>
                <a:lnTo>
                  <a:pt x="313131" y="3359479"/>
                </a:lnTo>
                <a:lnTo>
                  <a:pt x="310335" y="3270014"/>
                </a:lnTo>
                <a:lnTo>
                  <a:pt x="318723" y="3174955"/>
                </a:lnTo>
                <a:lnTo>
                  <a:pt x="329907" y="3079898"/>
                </a:lnTo>
                <a:lnTo>
                  <a:pt x="343885" y="2984841"/>
                </a:lnTo>
                <a:lnTo>
                  <a:pt x="355069" y="2889784"/>
                </a:lnTo>
                <a:lnTo>
                  <a:pt x="360659" y="2794725"/>
                </a:lnTo>
                <a:lnTo>
                  <a:pt x="360659" y="2702464"/>
                </a:lnTo>
                <a:lnTo>
                  <a:pt x="349477" y="2615793"/>
                </a:lnTo>
                <a:lnTo>
                  <a:pt x="327111" y="2529122"/>
                </a:lnTo>
                <a:lnTo>
                  <a:pt x="293561" y="2448045"/>
                </a:lnTo>
                <a:lnTo>
                  <a:pt x="251625" y="2364170"/>
                </a:lnTo>
                <a:lnTo>
                  <a:pt x="204096" y="2280295"/>
                </a:lnTo>
                <a:lnTo>
                  <a:pt x="153769" y="2196423"/>
                </a:lnTo>
                <a:lnTo>
                  <a:pt x="106240" y="2115344"/>
                </a:lnTo>
                <a:lnTo>
                  <a:pt x="64305" y="2028673"/>
                </a:lnTo>
                <a:lnTo>
                  <a:pt x="30754" y="1944798"/>
                </a:lnTo>
                <a:lnTo>
                  <a:pt x="8387" y="1858129"/>
                </a:lnTo>
                <a:lnTo>
                  <a:pt x="0" y="1768662"/>
                </a:lnTo>
                <a:lnTo>
                  <a:pt x="8387" y="1679195"/>
                </a:lnTo>
                <a:lnTo>
                  <a:pt x="30754" y="1592526"/>
                </a:lnTo>
                <a:lnTo>
                  <a:pt x="64305" y="1508651"/>
                </a:lnTo>
                <a:lnTo>
                  <a:pt x="106240" y="1421980"/>
                </a:lnTo>
                <a:lnTo>
                  <a:pt x="153769" y="1340903"/>
                </a:lnTo>
                <a:lnTo>
                  <a:pt x="204096" y="1257028"/>
                </a:lnTo>
                <a:lnTo>
                  <a:pt x="251625" y="1173153"/>
                </a:lnTo>
                <a:lnTo>
                  <a:pt x="293561" y="1089278"/>
                </a:lnTo>
                <a:lnTo>
                  <a:pt x="327111" y="1008199"/>
                </a:lnTo>
                <a:lnTo>
                  <a:pt x="349477" y="921528"/>
                </a:lnTo>
                <a:lnTo>
                  <a:pt x="360659" y="834859"/>
                </a:lnTo>
                <a:lnTo>
                  <a:pt x="360659" y="742599"/>
                </a:lnTo>
                <a:lnTo>
                  <a:pt x="355069" y="647539"/>
                </a:lnTo>
                <a:lnTo>
                  <a:pt x="343885" y="552482"/>
                </a:lnTo>
                <a:lnTo>
                  <a:pt x="329907" y="457425"/>
                </a:lnTo>
                <a:lnTo>
                  <a:pt x="318723" y="362366"/>
                </a:lnTo>
                <a:lnTo>
                  <a:pt x="310335" y="267309"/>
                </a:lnTo>
                <a:lnTo>
                  <a:pt x="313131" y="177842"/>
                </a:lnTo>
                <a:lnTo>
                  <a:pt x="324315" y="91173"/>
                </a:lnTo>
                <a:lnTo>
                  <a:pt x="349477" y="729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person writing on a piece of paper&#10;&#10;Description automatically generated with medium confidence" id="189" name="Google Shape;189;p10"/>
          <p:cNvPicPr preferRelativeResize="0"/>
          <p:nvPr/>
        </p:nvPicPr>
        <p:blipFill rotWithShape="1">
          <a:blip r:embed="rId3">
            <a:alphaModFix/>
          </a:blip>
          <a:srcRect b="0" l="27442" r="12493" t="0"/>
          <a:stretch/>
        </p:blipFill>
        <p:spPr>
          <a:xfrm>
            <a:off x="6003221" y="10"/>
            <a:ext cx="6188779" cy="6157770"/>
          </a:xfrm>
          <a:custGeom>
            <a:rect b="b" l="l" r="r" t="t"/>
            <a:pathLst>
              <a:path extrusionOk="0" h="6157780" w="6188779">
                <a:moveTo>
                  <a:pt x="384150" y="0"/>
                </a:moveTo>
                <a:lnTo>
                  <a:pt x="6188779" y="0"/>
                </a:lnTo>
                <a:lnTo>
                  <a:pt x="6188779" y="5757340"/>
                </a:lnTo>
                <a:lnTo>
                  <a:pt x="6142640" y="5790022"/>
                </a:lnTo>
                <a:lnTo>
                  <a:pt x="6076017" y="5824665"/>
                </a:lnTo>
                <a:lnTo>
                  <a:pt x="5996070" y="5848651"/>
                </a:lnTo>
                <a:lnTo>
                  <a:pt x="5913457" y="5859310"/>
                </a:lnTo>
                <a:lnTo>
                  <a:pt x="5828180" y="5861974"/>
                </a:lnTo>
                <a:lnTo>
                  <a:pt x="5737573" y="5853979"/>
                </a:lnTo>
                <a:lnTo>
                  <a:pt x="5646965" y="5843320"/>
                </a:lnTo>
                <a:lnTo>
                  <a:pt x="5556358" y="5829995"/>
                </a:lnTo>
                <a:lnTo>
                  <a:pt x="5465751" y="5819336"/>
                </a:lnTo>
                <a:lnTo>
                  <a:pt x="5375143" y="5814006"/>
                </a:lnTo>
                <a:lnTo>
                  <a:pt x="5287201" y="5814006"/>
                </a:lnTo>
                <a:lnTo>
                  <a:pt x="5204589" y="5824665"/>
                </a:lnTo>
                <a:lnTo>
                  <a:pt x="5119310" y="5845985"/>
                </a:lnTo>
                <a:lnTo>
                  <a:pt x="5042027" y="5877963"/>
                </a:lnTo>
                <a:lnTo>
                  <a:pt x="4962081" y="5920603"/>
                </a:lnTo>
                <a:lnTo>
                  <a:pt x="4882133" y="5963242"/>
                </a:lnTo>
                <a:lnTo>
                  <a:pt x="4802186" y="6011210"/>
                </a:lnTo>
                <a:lnTo>
                  <a:pt x="4724903" y="6056514"/>
                </a:lnTo>
                <a:lnTo>
                  <a:pt x="4642291" y="6096487"/>
                </a:lnTo>
                <a:lnTo>
                  <a:pt x="4562343" y="6128466"/>
                </a:lnTo>
                <a:lnTo>
                  <a:pt x="4479729" y="6149785"/>
                </a:lnTo>
                <a:lnTo>
                  <a:pt x="4394453" y="6157780"/>
                </a:lnTo>
                <a:lnTo>
                  <a:pt x="4309175" y="6149785"/>
                </a:lnTo>
                <a:lnTo>
                  <a:pt x="4226563" y="6128466"/>
                </a:lnTo>
                <a:lnTo>
                  <a:pt x="4146616" y="6096487"/>
                </a:lnTo>
                <a:lnTo>
                  <a:pt x="4064003" y="6056514"/>
                </a:lnTo>
                <a:lnTo>
                  <a:pt x="3986719" y="6011210"/>
                </a:lnTo>
                <a:lnTo>
                  <a:pt x="3906773" y="5963242"/>
                </a:lnTo>
                <a:lnTo>
                  <a:pt x="3826826" y="5920603"/>
                </a:lnTo>
                <a:lnTo>
                  <a:pt x="3746877" y="5877963"/>
                </a:lnTo>
                <a:lnTo>
                  <a:pt x="3666929" y="5845985"/>
                </a:lnTo>
                <a:lnTo>
                  <a:pt x="3584318" y="5824665"/>
                </a:lnTo>
                <a:lnTo>
                  <a:pt x="3501705" y="5814006"/>
                </a:lnTo>
                <a:lnTo>
                  <a:pt x="3413762" y="5814006"/>
                </a:lnTo>
                <a:lnTo>
                  <a:pt x="3323155" y="5819336"/>
                </a:lnTo>
                <a:lnTo>
                  <a:pt x="3232547" y="5829995"/>
                </a:lnTo>
                <a:lnTo>
                  <a:pt x="3141940" y="5843320"/>
                </a:lnTo>
                <a:lnTo>
                  <a:pt x="3051334" y="5853979"/>
                </a:lnTo>
                <a:lnTo>
                  <a:pt x="2960727" y="5861974"/>
                </a:lnTo>
                <a:lnTo>
                  <a:pt x="2875448" y="5859310"/>
                </a:lnTo>
                <a:lnTo>
                  <a:pt x="2792837" y="5848651"/>
                </a:lnTo>
                <a:lnTo>
                  <a:pt x="2712889" y="5824665"/>
                </a:lnTo>
                <a:lnTo>
                  <a:pt x="2646265" y="5790022"/>
                </a:lnTo>
                <a:lnTo>
                  <a:pt x="2582308" y="5744719"/>
                </a:lnTo>
                <a:lnTo>
                  <a:pt x="2526343" y="5691420"/>
                </a:lnTo>
                <a:lnTo>
                  <a:pt x="2470381" y="5630127"/>
                </a:lnTo>
                <a:lnTo>
                  <a:pt x="2419747" y="5566168"/>
                </a:lnTo>
                <a:lnTo>
                  <a:pt x="2369114" y="5499546"/>
                </a:lnTo>
                <a:lnTo>
                  <a:pt x="2318480" y="5432923"/>
                </a:lnTo>
                <a:lnTo>
                  <a:pt x="2267846" y="5368966"/>
                </a:lnTo>
                <a:lnTo>
                  <a:pt x="2214548" y="5307671"/>
                </a:lnTo>
                <a:lnTo>
                  <a:pt x="2153255" y="5254373"/>
                </a:lnTo>
                <a:lnTo>
                  <a:pt x="2094628" y="5206405"/>
                </a:lnTo>
                <a:lnTo>
                  <a:pt x="2028005" y="5169096"/>
                </a:lnTo>
                <a:lnTo>
                  <a:pt x="1956051" y="5137117"/>
                </a:lnTo>
                <a:lnTo>
                  <a:pt x="1878768" y="5110467"/>
                </a:lnTo>
                <a:lnTo>
                  <a:pt x="1798822" y="5086483"/>
                </a:lnTo>
                <a:lnTo>
                  <a:pt x="1718873" y="5065163"/>
                </a:lnTo>
                <a:lnTo>
                  <a:pt x="1636260" y="5043845"/>
                </a:lnTo>
                <a:lnTo>
                  <a:pt x="1558978" y="5019861"/>
                </a:lnTo>
                <a:lnTo>
                  <a:pt x="1481696" y="4993211"/>
                </a:lnTo>
                <a:lnTo>
                  <a:pt x="1409744" y="4961233"/>
                </a:lnTo>
                <a:lnTo>
                  <a:pt x="1345785" y="4921259"/>
                </a:lnTo>
                <a:lnTo>
                  <a:pt x="1287158" y="4873289"/>
                </a:lnTo>
                <a:lnTo>
                  <a:pt x="1239188" y="4814663"/>
                </a:lnTo>
                <a:lnTo>
                  <a:pt x="1199215" y="4750703"/>
                </a:lnTo>
                <a:lnTo>
                  <a:pt x="1167237" y="4678752"/>
                </a:lnTo>
                <a:lnTo>
                  <a:pt x="1140586" y="4601469"/>
                </a:lnTo>
                <a:lnTo>
                  <a:pt x="1116602" y="4524185"/>
                </a:lnTo>
                <a:lnTo>
                  <a:pt x="1095283" y="4441574"/>
                </a:lnTo>
                <a:lnTo>
                  <a:pt x="1073962" y="4361626"/>
                </a:lnTo>
                <a:lnTo>
                  <a:pt x="1049979" y="4281677"/>
                </a:lnTo>
                <a:lnTo>
                  <a:pt x="1023330" y="4204395"/>
                </a:lnTo>
                <a:lnTo>
                  <a:pt x="991351" y="4132443"/>
                </a:lnTo>
                <a:lnTo>
                  <a:pt x="954043" y="4065820"/>
                </a:lnTo>
                <a:lnTo>
                  <a:pt x="906073" y="4007191"/>
                </a:lnTo>
                <a:lnTo>
                  <a:pt x="852774" y="3945898"/>
                </a:lnTo>
                <a:lnTo>
                  <a:pt x="791482" y="3892600"/>
                </a:lnTo>
                <a:lnTo>
                  <a:pt x="724858" y="3841967"/>
                </a:lnTo>
                <a:lnTo>
                  <a:pt x="658236" y="3791333"/>
                </a:lnTo>
                <a:lnTo>
                  <a:pt x="591613" y="3740699"/>
                </a:lnTo>
                <a:lnTo>
                  <a:pt x="527656" y="3690067"/>
                </a:lnTo>
                <a:lnTo>
                  <a:pt x="466362" y="3634102"/>
                </a:lnTo>
                <a:lnTo>
                  <a:pt x="413063" y="3578140"/>
                </a:lnTo>
                <a:lnTo>
                  <a:pt x="367761" y="3514183"/>
                </a:lnTo>
                <a:lnTo>
                  <a:pt x="333116" y="3447559"/>
                </a:lnTo>
                <a:lnTo>
                  <a:pt x="309132" y="3367611"/>
                </a:lnTo>
                <a:lnTo>
                  <a:pt x="298471" y="3284998"/>
                </a:lnTo>
                <a:lnTo>
                  <a:pt x="295806" y="3199721"/>
                </a:lnTo>
                <a:lnTo>
                  <a:pt x="303802" y="3109114"/>
                </a:lnTo>
                <a:lnTo>
                  <a:pt x="314462" y="3018506"/>
                </a:lnTo>
                <a:lnTo>
                  <a:pt x="327785" y="2927901"/>
                </a:lnTo>
                <a:lnTo>
                  <a:pt x="338446" y="2837293"/>
                </a:lnTo>
                <a:lnTo>
                  <a:pt x="343774" y="2746686"/>
                </a:lnTo>
                <a:lnTo>
                  <a:pt x="343774" y="2658743"/>
                </a:lnTo>
                <a:lnTo>
                  <a:pt x="333116" y="2576130"/>
                </a:lnTo>
                <a:lnTo>
                  <a:pt x="311796" y="2493517"/>
                </a:lnTo>
                <a:lnTo>
                  <a:pt x="279817" y="2416237"/>
                </a:lnTo>
                <a:lnTo>
                  <a:pt x="239844" y="2336288"/>
                </a:lnTo>
                <a:lnTo>
                  <a:pt x="194541" y="2256340"/>
                </a:lnTo>
                <a:lnTo>
                  <a:pt x="146571" y="2176393"/>
                </a:lnTo>
                <a:lnTo>
                  <a:pt x="101267" y="2099111"/>
                </a:lnTo>
                <a:lnTo>
                  <a:pt x="61293" y="2016498"/>
                </a:lnTo>
                <a:lnTo>
                  <a:pt x="29315" y="1936550"/>
                </a:lnTo>
                <a:lnTo>
                  <a:pt x="7995" y="1853939"/>
                </a:lnTo>
                <a:lnTo>
                  <a:pt x="0" y="1768660"/>
                </a:lnTo>
                <a:lnTo>
                  <a:pt x="7995" y="1683383"/>
                </a:lnTo>
                <a:lnTo>
                  <a:pt x="29315" y="1600771"/>
                </a:lnTo>
                <a:lnTo>
                  <a:pt x="61293" y="1520824"/>
                </a:lnTo>
                <a:lnTo>
                  <a:pt x="101267" y="1438211"/>
                </a:lnTo>
                <a:lnTo>
                  <a:pt x="146571" y="1360929"/>
                </a:lnTo>
                <a:lnTo>
                  <a:pt x="194541" y="1280980"/>
                </a:lnTo>
                <a:lnTo>
                  <a:pt x="239844" y="1201034"/>
                </a:lnTo>
                <a:lnTo>
                  <a:pt x="279817" y="1121085"/>
                </a:lnTo>
                <a:lnTo>
                  <a:pt x="311796" y="1043803"/>
                </a:lnTo>
                <a:lnTo>
                  <a:pt x="333116" y="961190"/>
                </a:lnTo>
                <a:lnTo>
                  <a:pt x="343774" y="878578"/>
                </a:lnTo>
                <a:lnTo>
                  <a:pt x="343774" y="790636"/>
                </a:lnTo>
                <a:lnTo>
                  <a:pt x="338446" y="700029"/>
                </a:lnTo>
                <a:lnTo>
                  <a:pt x="327785" y="609422"/>
                </a:lnTo>
                <a:lnTo>
                  <a:pt x="314462" y="518814"/>
                </a:lnTo>
                <a:lnTo>
                  <a:pt x="303802" y="428207"/>
                </a:lnTo>
                <a:lnTo>
                  <a:pt x="295806" y="337599"/>
                </a:lnTo>
                <a:lnTo>
                  <a:pt x="298471" y="252322"/>
                </a:lnTo>
                <a:lnTo>
                  <a:pt x="309132" y="169710"/>
                </a:lnTo>
                <a:lnTo>
                  <a:pt x="333116" y="89761"/>
                </a:lnTo>
                <a:lnTo>
                  <a:pt x="367761" y="23140"/>
                </a:ln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ab73673cd1_0_89"/>
          <p:cNvSpPr txBox="1"/>
          <p:nvPr>
            <p:ph type="title"/>
          </p:nvPr>
        </p:nvSpPr>
        <p:spPr>
          <a:xfrm>
            <a:off x="218440" y="217805"/>
            <a:ext cx="11729700" cy="78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Outreach Opportunities</a:t>
            </a:r>
            <a:endParaRPr/>
          </a:p>
        </p:txBody>
      </p:sp>
      <p:sp>
        <p:nvSpPr>
          <p:cNvPr id="195" name="Google Shape;195;g2ab73673cd1_0_89"/>
          <p:cNvSpPr txBox="1"/>
          <p:nvPr/>
        </p:nvSpPr>
        <p:spPr>
          <a:xfrm>
            <a:off x="9384244" y="5860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6" name="Google Shape;196;g2ab73673cd1_0_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8440" y="1000759"/>
            <a:ext cx="6795009" cy="5715293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g2ab73673cd1_0_89"/>
          <p:cNvSpPr/>
          <p:nvPr/>
        </p:nvSpPr>
        <p:spPr>
          <a:xfrm>
            <a:off x="7123176" y="1159965"/>
            <a:ext cx="4892100" cy="31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SLC Outreach Committee Candas Oner - GT </a:t>
            </a:r>
            <a:r>
              <a:rPr b="0" i="0" lang="en-US" sz="28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candasoner3@gatech.edu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Outreach Committee helps connect students with outreach events.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ab73673cd1_1_0"/>
          <p:cNvSpPr txBox="1"/>
          <p:nvPr>
            <p:ph type="title"/>
          </p:nvPr>
        </p:nvSpPr>
        <p:spPr>
          <a:xfrm>
            <a:off x="218440" y="217805"/>
            <a:ext cx="11729700" cy="78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Perfect Pitch</a:t>
            </a:r>
            <a:endParaRPr/>
          </a:p>
        </p:txBody>
      </p:sp>
      <p:sp>
        <p:nvSpPr>
          <p:cNvPr id="203" name="Google Shape;203;g2ab73673cd1_1_0"/>
          <p:cNvSpPr txBox="1"/>
          <p:nvPr>
            <p:ph idx="1" type="body"/>
          </p:nvPr>
        </p:nvSpPr>
        <p:spPr>
          <a:xfrm>
            <a:off x="218440" y="1219200"/>
            <a:ext cx="10599000" cy="51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/>
              <a:t>NSF organizes a “Perfect Pitch” competition for all ERCs.</a:t>
            </a:r>
            <a:endParaRPr/>
          </a:p>
          <a:p>
            <a:pPr indent="-4572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“Perfect Pitch” is designed to help students improve their communication skills</a:t>
            </a:r>
            <a:endParaRPr/>
          </a:p>
          <a:p>
            <a:pPr indent="-4572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90 Second “Pitch” of Research Topic or Idea</a:t>
            </a:r>
            <a:endParaRPr/>
          </a:p>
          <a:p>
            <a:pPr indent="-4572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UCD’s Ella Fadely won 2</a:t>
            </a:r>
            <a:r>
              <a:rPr baseline="30000" lang="en-US"/>
              <a:t>nd</a:t>
            </a:r>
            <a:r>
              <a:rPr lang="en-US"/>
              <a:t> place among all 15 ERC’s in 2022!</a:t>
            </a:r>
            <a:endParaRPr/>
          </a:p>
          <a:p>
            <a:pPr indent="-4572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Link to Ella’s Perfect Pitch: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https://youtu.be/75YHhf0p5L8?t=4976</a:t>
            </a:r>
            <a:r>
              <a:rPr lang="en-US"/>
              <a:t>  </a:t>
            </a:r>
            <a:endParaRPr/>
          </a:p>
          <a:p>
            <a:pPr indent="-4572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$5,000 1</a:t>
            </a:r>
            <a:r>
              <a:rPr baseline="30000" lang="en-US"/>
              <a:t>st</a:t>
            </a:r>
            <a:r>
              <a:rPr lang="en-US"/>
              <a:t> Prize!</a:t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-4572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Typical to use annual meeting poster or similar slide</a:t>
            </a:r>
            <a:endParaRPr/>
          </a:p>
        </p:txBody>
      </p:sp>
      <p:sp>
        <p:nvSpPr>
          <p:cNvPr id="204" name="Google Shape;204;g2ab73673cd1_1_0"/>
          <p:cNvSpPr txBox="1"/>
          <p:nvPr/>
        </p:nvSpPr>
        <p:spPr>
          <a:xfrm>
            <a:off x="9384244" y="5860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1"/>
          <p:cNvSpPr txBox="1"/>
          <p:nvPr>
            <p:ph type="title"/>
          </p:nvPr>
        </p:nvSpPr>
        <p:spPr>
          <a:xfrm>
            <a:off x="218440" y="217806"/>
            <a:ext cx="11729720" cy="5124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-US" sz="3000"/>
              <a:t>Student Leadership Council – Year 8</a:t>
            </a:r>
            <a:endParaRPr sz="3000"/>
          </a:p>
        </p:txBody>
      </p:sp>
      <p:pic>
        <p:nvPicPr>
          <p:cNvPr id="210" name="Google Shape;210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87265" y="838854"/>
            <a:ext cx="9384245" cy="3835655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11"/>
          <p:cNvSpPr txBox="1"/>
          <p:nvPr/>
        </p:nvSpPr>
        <p:spPr>
          <a:xfrm>
            <a:off x="386225" y="5366550"/>
            <a:ext cx="68178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2023 CBBG Student List: </a:t>
            </a:r>
            <a:r>
              <a:rPr lang="en-US" sz="1800" u="sng">
                <a:solidFill>
                  <a:schemeClr val="dk1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https://docs.google.com/spreadsheets/d/1B1oPSaMuJu5faaf05YFeOBY_c31J-Ucp/edit#gid=814466659</a:t>
            </a:r>
            <a:r>
              <a:rPr lang="en-US" sz="1800">
                <a:solidFill>
                  <a:schemeClr val="dk1"/>
                </a:solidFill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2"/>
          <p:cNvSpPr txBox="1"/>
          <p:nvPr>
            <p:ph type="title"/>
          </p:nvPr>
        </p:nvSpPr>
        <p:spPr>
          <a:xfrm>
            <a:off x="218440" y="217805"/>
            <a:ext cx="11729720" cy="78295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CBBG Resources</a:t>
            </a:r>
            <a:endParaRPr/>
          </a:p>
        </p:txBody>
      </p:sp>
      <p:sp>
        <p:nvSpPr>
          <p:cNvPr id="217" name="Google Shape;217;p12"/>
          <p:cNvSpPr txBox="1"/>
          <p:nvPr>
            <p:ph idx="1" type="body"/>
          </p:nvPr>
        </p:nvSpPr>
        <p:spPr>
          <a:xfrm>
            <a:off x="218439" y="1219199"/>
            <a:ext cx="11861801" cy="54209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▪"/>
            </a:pPr>
            <a:r>
              <a:rPr lang="en-US"/>
              <a:t>BioGeotechNotes (every Tuesday) – news, reminders, announcements</a:t>
            </a:r>
            <a:endParaRPr/>
          </a:p>
          <a:p>
            <a:pPr indent="-228600" lvl="1" marL="685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Noto Sans Symbols"/>
              <a:buChar char="▪"/>
            </a:pPr>
            <a:r>
              <a:rPr lang="en-US">
                <a:solidFill>
                  <a:srgbClr val="C00000"/>
                </a:solidFill>
              </a:rPr>
              <a:t>NOT RECEIVING THEM? Email charlotte.bowens@asu.edu ??</a:t>
            </a:r>
            <a:endParaRPr/>
          </a:p>
          <a:p>
            <a:pPr indent="-228600" lvl="0" marL="228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▪"/>
            </a:pPr>
            <a:r>
              <a:rPr lang="en-US"/>
              <a:t>Quarterly Newsletters – celebrate achievements, awards, events, etc.</a:t>
            </a:r>
            <a:endParaRPr/>
          </a:p>
          <a:p>
            <a:pPr indent="-228600" lvl="0" marL="228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▪"/>
            </a:pPr>
            <a:r>
              <a:rPr lang="en-US" sz="2400" u="sng">
                <a:solidFill>
                  <a:schemeClr val="hlink"/>
                </a:solidFill>
                <a:hlinkClick r:id="rId3"/>
              </a:rPr>
              <a:t>https://cbbg.engineering.asu.edu/</a:t>
            </a:r>
            <a:r>
              <a:rPr lang="en-US" sz="2400"/>
              <a:t> (main CBBG website)</a:t>
            </a:r>
            <a:endParaRPr/>
          </a:p>
          <a:p>
            <a:pPr indent="-228600" lvl="0" marL="228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▪"/>
            </a:pPr>
            <a:r>
              <a:rPr lang="en-US" sz="2400" u="sng">
                <a:solidFill>
                  <a:schemeClr val="hlink"/>
                </a:solidFill>
                <a:hlinkClick r:id="rId4"/>
              </a:rPr>
              <a:t>https://cbbgstudents.wordpress.com/</a:t>
            </a:r>
            <a:r>
              <a:rPr lang="en-US" sz="2400"/>
              <a:t> (student-driven blog)</a:t>
            </a:r>
            <a:endParaRPr sz="2400"/>
          </a:p>
          <a:p>
            <a:pPr indent="-228600" lvl="0" marL="228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▪"/>
            </a:pPr>
            <a:r>
              <a:rPr lang="en-US" sz="2400" u="sng">
                <a:solidFill>
                  <a:schemeClr val="hlink"/>
                </a:solidFill>
                <a:hlinkClick r:id="rId5"/>
              </a:rPr>
              <a:t>https://cbbg.engineering.asu.edu/news-and-events/cbbg-templates/</a:t>
            </a:r>
            <a:r>
              <a:rPr lang="en-US" sz="2400"/>
              <a:t> (templates)</a:t>
            </a:r>
            <a:endParaRPr sz="2400"/>
          </a:p>
          <a:p>
            <a:pPr indent="-228600" lvl="0" marL="228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▪"/>
            </a:pPr>
            <a:r>
              <a:rPr lang="en-US" sz="2400" u="sng">
                <a:solidFill>
                  <a:schemeClr val="hlink"/>
                </a:solidFill>
                <a:hlinkClick r:id="rId6"/>
              </a:rPr>
              <a:t>https://cbbg.engineering.asu.edu/about/cbbg-database/</a:t>
            </a:r>
            <a:r>
              <a:rPr lang="en-US" sz="2400"/>
              <a:t> (database)</a:t>
            </a:r>
            <a:endParaRPr sz="2400"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4"/>
          <p:cNvSpPr txBox="1"/>
          <p:nvPr>
            <p:ph type="title"/>
          </p:nvPr>
        </p:nvSpPr>
        <p:spPr>
          <a:xfrm>
            <a:off x="218440" y="217805"/>
            <a:ext cx="11729720" cy="78295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CBBG Online Presence</a:t>
            </a:r>
            <a:endParaRPr/>
          </a:p>
        </p:txBody>
      </p:sp>
      <p:pic>
        <p:nvPicPr>
          <p:cNvPr id="223" name="Google Shape;223;p14"/>
          <p:cNvPicPr preferRelativeResize="0"/>
          <p:nvPr/>
        </p:nvPicPr>
        <p:blipFill rotWithShape="1">
          <a:blip r:embed="rId3">
            <a:alphaModFix/>
          </a:blip>
          <a:srcRect b="4816" l="250" r="95631" t="36619"/>
          <a:stretch/>
        </p:blipFill>
        <p:spPr>
          <a:xfrm>
            <a:off x="427439" y="1281346"/>
            <a:ext cx="442574" cy="2394009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14"/>
          <p:cNvSpPr txBox="1"/>
          <p:nvPr>
            <p:ph idx="1" type="body"/>
          </p:nvPr>
        </p:nvSpPr>
        <p:spPr>
          <a:xfrm>
            <a:off x="853992" y="1219200"/>
            <a:ext cx="11342189" cy="26869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Slack – </a:t>
            </a:r>
            <a:r>
              <a:rPr lang="en-US" u="sng">
                <a:solidFill>
                  <a:schemeClr val="hlink"/>
                </a:solidFill>
                <a:hlinkClick r:id="rId4"/>
              </a:rPr>
              <a:t>https://cbbg.slack.com/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Facebook – CBBG page (</a:t>
            </a:r>
            <a:r>
              <a:rPr lang="en-US" u="sng">
                <a:solidFill>
                  <a:schemeClr val="hlink"/>
                </a:solidFill>
                <a:hlinkClick r:id="rId5"/>
              </a:rPr>
              <a:t>https://www.facebook.com/CBBGerc</a:t>
            </a:r>
            <a:r>
              <a:rPr lang="en-US"/>
              <a:t>)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LinkedIn – CBBG group (</a:t>
            </a:r>
            <a:r>
              <a:rPr lang="en-US" u="sng">
                <a:solidFill>
                  <a:schemeClr val="hlink"/>
                </a:solidFill>
                <a:hlinkClick r:id="rId6"/>
              </a:rPr>
              <a:t>https://www.linkedin.com/groups/13758579</a:t>
            </a:r>
            <a:r>
              <a:rPr lang="en-US"/>
              <a:t>)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Instagram – @cbbg_erc (</a:t>
            </a:r>
            <a:r>
              <a:rPr lang="en-US" u="sng">
                <a:solidFill>
                  <a:schemeClr val="hlink"/>
                </a:solidFill>
                <a:hlinkClick r:id="rId7"/>
              </a:rPr>
              <a:t>https://www.Instagram.com/cbbg_erc</a:t>
            </a:r>
            <a:r>
              <a:rPr lang="en-US"/>
              <a:t>)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Twitter – @CBBGerc (</a:t>
            </a:r>
            <a:r>
              <a:rPr lang="en-US" u="sng">
                <a:solidFill>
                  <a:schemeClr val="hlink"/>
                </a:solidFill>
                <a:hlinkClick r:id="rId8"/>
              </a:rPr>
              <a:t>https://twitter.com/CBBGerc</a:t>
            </a:r>
            <a:r>
              <a:rPr lang="en-US"/>
              <a:t>)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None/>
            </a:pPr>
            <a:r>
              <a:t/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None/>
            </a:pPr>
            <a:r>
              <a:t/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"/>
          <p:cNvSpPr txBox="1"/>
          <p:nvPr>
            <p:ph type="title"/>
          </p:nvPr>
        </p:nvSpPr>
        <p:spPr>
          <a:xfrm>
            <a:off x="218440" y="217805"/>
            <a:ext cx="11729720" cy="78295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CBBG</a:t>
            </a:r>
            <a:endParaRPr/>
          </a:p>
        </p:txBody>
      </p:sp>
      <p:sp>
        <p:nvSpPr>
          <p:cNvPr id="90" name="Google Shape;90;p2"/>
          <p:cNvSpPr txBox="1"/>
          <p:nvPr>
            <p:ph idx="1" type="body"/>
          </p:nvPr>
        </p:nvSpPr>
        <p:spPr>
          <a:xfrm>
            <a:off x="219074" y="1219200"/>
            <a:ext cx="10917011" cy="51514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▪"/>
            </a:pPr>
            <a:r>
              <a:rPr lang="en-US"/>
              <a:t>NSF funded engineering research center (ERC)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▪"/>
            </a:pPr>
            <a:r>
              <a:rPr lang="en-US"/>
              <a:t>Currently in Year 9, funded through Year 10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▪"/>
            </a:pPr>
            <a:r>
              <a:rPr lang="en-US"/>
              <a:t>Partner universities: ASU (lead), GT, NMSU, and UCD</a:t>
            </a:r>
            <a:br>
              <a:rPr lang="en-US"/>
            </a:br>
            <a:r>
              <a:rPr lang="en-US"/>
              <a:t> 	plus collaborations with other undergraduate institutions 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▪"/>
            </a:pPr>
            <a:r>
              <a:rPr lang="en-US"/>
              <a:t>People: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▪"/>
            </a:pPr>
            <a:r>
              <a:rPr lang="en-US"/>
              <a:t>Ed Kavazanjian, Center Director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▪"/>
            </a:pPr>
            <a:r>
              <a:rPr lang="en-US"/>
              <a:t>Claudia Zapata, Deputy Director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▪"/>
            </a:pPr>
            <a:r>
              <a:rPr lang="en-US"/>
              <a:t>Charlotte Bowens, Administrative Director (</a:t>
            </a:r>
            <a:r>
              <a:rPr b="0" i="0" lang="en-US">
                <a:solidFill>
                  <a:srgbClr val="222222"/>
                </a:solidFill>
              </a:rPr>
              <a:t>Charlotte.Bowens@asu.edu</a:t>
            </a:r>
            <a:r>
              <a:rPr lang="en-US"/>
              <a:t>)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▪"/>
            </a:pPr>
            <a:r>
              <a:t/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2ab73673cd1_1_46"/>
          <p:cNvSpPr txBox="1"/>
          <p:nvPr>
            <p:ph type="title"/>
          </p:nvPr>
        </p:nvSpPr>
        <p:spPr>
          <a:xfrm>
            <a:off x="218440" y="217805"/>
            <a:ext cx="11729700" cy="78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SLC Plans for this year</a:t>
            </a:r>
            <a:endParaRPr/>
          </a:p>
        </p:txBody>
      </p:sp>
      <p:sp>
        <p:nvSpPr>
          <p:cNvPr id="230" name="Google Shape;230;g2ab73673cd1_1_46"/>
          <p:cNvSpPr txBox="1"/>
          <p:nvPr>
            <p:ph idx="1" type="body"/>
          </p:nvPr>
        </p:nvSpPr>
        <p:spPr>
          <a:xfrm>
            <a:off x="218440" y="845357"/>
            <a:ext cx="10287000" cy="53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25000" lnSpcReduction="2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90000"/>
              <a:buNone/>
            </a:pPr>
            <a:r>
              <a:rPr lang="en-US" sz="8000">
                <a:latin typeface="Arial"/>
                <a:ea typeface="Arial"/>
                <a:cs typeface="Arial"/>
                <a:sym typeface="Arial"/>
              </a:rPr>
              <a:t>Social – Shivangi Jian (ASU): sjain89@asu.edu</a:t>
            </a:r>
            <a:endParaRPr sz="8000">
              <a:latin typeface="Arial"/>
              <a:ea typeface="Arial"/>
              <a:cs typeface="Arial"/>
              <a:sym typeface="Arial"/>
            </a:endParaRPr>
          </a:p>
          <a:p>
            <a:pPr indent="-571500" lvl="0" marL="5715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ct val="90000"/>
              <a:buChar char="•"/>
            </a:pPr>
            <a:r>
              <a:rPr lang="en-US" sz="8000">
                <a:latin typeface="Arial"/>
                <a:ea typeface="Arial"/>
                <a:cs typeface="Arial"/>
                <a:sym typeface="Arial"/>
              </a:rPr>
              <a:t>Organize one CBBG student social event per campus</a:t>
            </a:r>
            <a:endParaRPr/>
          </a:p>
          <a:p>
            <a:pPr indent="-571500" lvl="1" marL="10287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ct val="94736"/>
              <a:buChar char="•"/>
            </a:pPr>
            <a:r>
              <a:rPr lang="en-US" sz="7600">
                <a:latin typeface="Arial"/>
                <a:ea typeface="Arial"/>
                <a:cs typeface="Arial"/>
                <a:sym typeface="Arial"/>
              </a:rPr>
              <a:t>$2,000 available FOR EACH CAMPUS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ct val="90000"/>
              <a:buNone/>
            </a:pPr>
            <a:r>
              <a:t/>
            </a:r>
            <a:endParaRPr sz="8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SzPct val="90000"/>
              <a:buNone/>
            </a:pPr>
            <a:r>
              <a:rPr lang="en-US" sz="8000">
                <a:latin typeface="Arial"/>
                <a:ea typeface="Arial"/>
                <a:cs typeface="Arial"/>
                <a:sym typeface="Arial"/>
              </a:rPr>
              <a:t>Professional  - Shaivan (GT): shaivan.hs@gatech.edu</a:t>
            </a:r>
            <a:endParaRPr sz="8000">
              <a:latin typeface="Arial"/>
              <a:ea typeface="Arial"/>
              <a:cs typeface="Arial"/>
              <a:sym typeface="Arial"/>
            </a:endParaRPr>
          </a:p>
          <a:p>
            <a:pPr indent="-571500" lvl="0" marL="571500" rtl="0" algn="l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SzPct val="90000"/>
              <a:buChar char="•"/>
            </a:pPr>
            <a:r>
              <a:rPr lang="en-US" sz="8000">
                <a:latin typeface="Arial"/>
                <a:ea typeface="Arial"/>
                <a:cs typeface="Arial"/>
                <a:sym typeface="Arial"/>
              </a:rPr>
              <a:t>Organize one industry outreach event per campus</a:t>
            </a:r>
            <a:endParaRPr sz="8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SzPct val="90000"/>
              <a:buNone/>
            </a:pPr>
            <a:r>
              <a:t/>
            </a:r>
            <a:endParaRPr sz="8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SzPct val="90000"/>
              <a:buNone/>
            </a:pPr>
            <a:r>
              <a:rPr lang="en-US" sz="8000">
                <a:latin typeface="Arial"/>
                <a:ea typeface="Arial"/>
                <a:cs typeface="Arial"/>
                <a:sym typeface="Arial"/>
              </a:rPr>
              <a:t>Outreach – Candas Oner (GT): candasoner3@gatech.edu</a:t>
            </a:r>
            <a:endParaRPr sz="8000">
              <a:latin typeface="Arial"/>
              <a:ea typeface="Arial"/>
              <a:cs typeface="Arial"/>
              <a:sym typeface="Arial"/>
            </a:endParaRPr>
          </a:p>
          <a:p>
            <a:pPr indent="-571500" lvl="0" marL="571500" rtl="0" algn="l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SzPct val="90000"/>
              <a:buChar char="•"/>
            </a:pPr>
            <a:r>
              <a:rPr lang="en-US" sz="8000">
                <a:latin typeface="Arial"/>
                <a:ea typeface="Arial"/>
                <a:cs typeface="Arial"/>
                <a:sym typeface="Arial"/>
              </a:rPr>
              <a:t>Reduce percentage of students not participating in community outreach events</a:t>
            </a:r>
            <a:endParaRPr/>
          </a:p>
          <a:p>
            <a:pPr indent="-571500" lvl="1" marL="10287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ct val="94736"/>
              <a:buChar char="•"/>
            </a:pPr>
            <a:r>
              <a:rPr lang="en-US" sz="7600">
                <a:latin typeface="Arial"/>
                <a:ea typeface="Arial"/>
                <a:cs typeface="Arial"/>
                <a:sym typeface="Arial"/>
              </a:rPr>
              <a:t>Make events more accessible and easier for students to participate in</a:t>
            </a:r>
            <a:endParaRPr sz="76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SzPct val="90000"/>
              <a:buNone/>
            </a:pPr>
            <a:r>
              <a:t/>
            </a:r>
            <a:endParaRPr sz="8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SzPct val="90000"/>
              <a:buNone/>
            </a:pPr>
            <a:r>
              <a:rPr lang="en-US" sz="8000">
                <a:latin typeface="Arial"/>
                <a:ea typeface="Arial"/>
                <a:cs typeface="Arial"/>
                <a:sym typeface="Arial"/>
              </a:rPr>
              <a:t>New Member Education – Sarina Shahhosseini (ASU): sshahho1@asu.edu</a:t>
            </a:r>
            <a:endParaRPr sz="8000">
              <a:latin typeface="Arial"/>
              <a:ea typeface="Arial"/>
              <a:cs typeface="Arial"/>
              <a:sym typeface="Arial"/>
            </a:endParaRPr>
          </a:p>
          <a:p>
            <a:pPr indent="-571500" lvl="0" marL="571500" rtl="0" algn="l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SzPct val="90000"/>
              <a:buChar char="•"/>
            </a:pPr>
            <a:r>
              <a:rPr lang="en-US" sz="8000">
                <a:latin typeface="Arial"/>
                <a:ea typeface="Arial"/>
                <a:cs typeface="Arial"/>
                <a:sym typeface="Arial"/>
              </a:rPr>
              <a:t>Personally contact all new students and ensure they complete onboarding requirements before annual meeting</a:t>
            </a:r>
            <a:endParaRPr/>
          </a:p>
          <a:p>
            <a:pPr indent="-571500" lvl="0" marL="571500" rtl="0" algn="l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SzPct val="90000"/>
              <a:buChar char="•"/>
            </a:pPr>
            <a:r>
              <a:rPr lang="en-US" sz="8000">
                <a:latin typeface="Arial"/>
                <a:ea typeface="Arial"/>
                <a:cs typeface="Arial"/>
                <a:sym typeface="Arial"/>
              </a:rPr>
              <a:t>Compile resource package for students and send it out monthly to students</a:t>
            </a:r>
            <a:endParaRPr sz="4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SzPct val="257142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257142"/>
              <a:buNone/>
            </a:pPr>
            <a:r>
              <a:t/>
            </a:r>
            <a:endParaRPr/>
          </a:p>
        </p:txBody>
      </p:sp>
      <p:sp>
        <p:nvSpPr>
          <p:cNvPr id="231" name="Google Shape;231;g2ab73673cd1_1_46"/>
          <p:cNvSpPr txBox="1"/>
          <p:nvPr/>
        </p:nvSpPr>
        <p:spPr>
          <a:xfrm>
            <a:off x="9384244" y="5860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3"/>
          <p:cNvSpPr/>
          <p:nvPr/>
        </p:nvSpPr>
        <p:spPr>
          <a:xfrm>
            <a:off x="327546" y="4572000"/>
            <a:ext cx="7058307" cy="1964266"/>
          </a:xfrm>
          <a:prstGeom prst="rect">
            <a:avLst/>
          </a:prstGeom>
          <a:solidFill>
            <a:srgbClr val="986356">
              <a:alpha val="94901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3"/>
          <p:cNvSpPr txBox="1"/>
          <p:nvPr>
            <p:ph type="title"/>
          </p:nvPr>
        </p:nvSpPr>
        <p:spPr>
          <a:xfrm>
            <a:off x="524256" y="4767072"/>
            <a:ext cx="6594189" cy="162521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>
                <a:solidFill>
                  <a:srgbClr val="FFFFFF"/>
                </a:solidFill>
              </a:rPr>
              <a:t>CBBG Objectives</a:t>
            </a:r>
            <a:endParaRPr/>
          </a:p>
        </p:txBody>
      </p:sp>
      <p:sp>
        <p:nvSpPr>
          <p:cNvPr id="97" name="Google Shape;97;p3"/>
          <p:cNvSpPr/>
          <p:nvPr/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3"/>
          <p:cNvSpPr txBox="1"/>
          <p:nvPr>
            <p:ph idx="1" type="body"/>
          </p:nvPr>
        </p:nvSpPr>
        <p:spPr>
          <a:xfrm>
            <a:off x="8029319" y="917725"/>
            <a:ext cx="3424739" cy="48523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▪"/>
            </a:pPr>
            <a:r>
              <a:rPr lang="en-US" sz="2000">
                <a:solidFill>
                  <a:srgbClr val="FFFFFF"/>
                </a:solidFill>
              </a:rPr>
              <a:t>Develop bio-based or bio-inspired technologies for </a:t>
            </a:r>
            <a:r>
              <a:rPr b="1" lang="en-US" sz="2000">
                <a:solidFill>
                  <a:srgbClr val="FFFFFF"/>
                </a:solidFill>
              </a:rPr>
              <a:t>sustainable and resilient infrastructure development and rehabilitation</a:t>
            </a:r>
            <a:endParaRPr sz="2000">
              <a:solidFill>
                <a:srgbClr val="FFFFFF"/>
              </a:solidFill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▪"/>
            </a:pPr>
            <a:r>
              <a:rPr lang="en-US" sz="2000">
                <a:solidFill>
                  <a:srgbClr val="FFFFFF"/>
                </a:solidFill>
              </a:rPr>
              <a:t>Establish biogeotechnics as a recognized sub-discipline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▪"/>
            </a:pPr>
            <a:r>
              <a:rPr lang="en-US" sz="2000">
                <a:solidFill>
                  <a:srgbClr val="FFFFFF"/>
                </a:solidFill>
              </a:rPr>
              <a:t>Inspire a new, diverse generation of geo-professionals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sz="2000">
              <a:solidFill>
                <a:srgbClr val="FFFFFF"/>
              </a:solidFill>
            </a:endParaRPr>
          </a:p>
        </p:txBody>
      </p:sp>
      <p:pic>
        <p:nvPicPr>
          <p:cNvPr id="99" name="Google Shape;99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9875" y="321725"/>
            <a:ext cx="6964177" cy="4221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5"/>
          <p:cNvSpPr txBox="1"/>
          <p:nvPr>
            <p:ph type="title"/>
          </p:nvPr>
        </p:nvSpPr>
        <p:spPr>
          <a:xfrm>
            <a:off x="218440" y="217805"/>
            <a:ext cx="11729720" cy="78295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Groups and Programs</a:t>
            </a:r>
            <a:endParaRPr/>
          </a:p>
        </p:txBody>
      </p:sp>
      <p:sp>
        <p:nvSpPr>
          <p:cNvPr id="105" name="Google Shape;105;p5"/>
          <p:cNvSpPr txBox="1"/>
          <p:nvPr>
            <p:ph idx="1" type="body"/>
          </p:nvPr>
        </p:nvSpPr>
        <p:spPr>
          <a:xfrm>
            <a:off x="219075" y="1219200"/>
            <a:ext cx="10287000" cy="51514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7500" lnSpcReduction="20000"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</a:pPr>
            <a:r>
              <a:rPr lang="en-US"/>
              <a:t>Groups: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</a:pPr>
            <a:r>
              <a:rPr lang="en-US"/>
              <a:t>IDEA Working Group – Innovation, Diversity, and Education Activities</a:t>
            </a:r>
            <a:endParaRPr/>
          </a:p>
          <a:p>
            <a:pPr indent="0" lvl="1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https://cbbg.engineering.asu.edu/diversity-inclusion/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</a:pPr>
            <a:r>
              <a:rPr lang="en-US"/>
              <a:t>Science Advisory Board (SAB) – researchers and faculty members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</a:pPr>
            <a:r>
              <a:rPr lang="en-US"/>
              <a:t>Industry Advisory Board (IAB) – representatives of industry partners</a:t>
            </a:r>
            <a:endParaRPr/>
          </a:p>
          <a:p>
            <a:pPr indent="-90804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None/>
            </a:pPr>
            <a:r>
              <a:t/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</a:pPr>
            <a:r>
              <a:rPr lang="en-US"/>
              <a:t>Programs: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</a:pPr>
            <a:r>
              <a:rPr lang="en-US"/>
              <a:t>Young Scholars Program (YSP): mentored research experience for high school students to experience university research</a:t>
            </a:r>
            <a:endParaRPr/>
          </a:p>
          <a:p>
            <a:pPr indent="0" lvl="1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u="sng">
                <a:solidFill>
                  <a:schemeClr val="hlink"/>
                </a:solidFill>
                <a:hlinkClick r:id="rId4"/>
              </a:rPr>
              <a:t>https://cbbg.engineering.asu.edu/education/young-scholars-program/</a:t>
            </a:r>
            <a:endParaRPr/>
          </a:p>
          <a:p>
            <a:pPr indent="0" lvl="1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</a:pPr>
            <a:r>
              <a:rPr lang="en-US"/>
              <a:t>Research Experience for undergraduate (REU): mentoring program for visiting undergrads over the summer at each collaborating institution</a:t>
            </a:r>
            <a:endParaRPr/>
          </a:p>
          <a:p>
            <a:pPr indent="0" lvl="1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u="sng">
                <a:solidFill>
                  <a:schemeClr val="hlink"/>
                </a:solidFill>
                <a:hlinkClick r:id="rId5"/>
              </a:rPr>
              <a:t>https://cbbg.engineering.asu.edu/education/research-experience-for-undergraduates/</a:t>
            </a:r>
            <a:endParaRPr/>
          </a:p>
          <a:p>
            <a:pPr indent="0" lvl="1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</a:pPr>
            <a:r>
              <a:rPr lang="en-US"/>
              <a:t>Research Experience for Teachers (RET): program for K-12 teachers and community college faculty to participate in research and develop teaching plans which they will take back to their own classrooms</a:t>
            </a:r>
            <a:endParaRPr/>
          </a:p>
          <a:p>
            <a:pPr indent="0" lvl="1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u="sng">
                <a:solidFill>
                  <a:schemeClr val="hlink"/>
                </a:solidFill>
                <a:hlinkClick r:id="rId6"/>
              </a:rPr>
              <a:t>https://cbbg.engineering.asu.edu/education/research-experience-for-teachers/</a:t>
            </a:r>
            <a:endParaRPr/>
          </a:p>
          <a:p>
            <a:pPr indent="0" lvl="1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6"/>
          <p:cNvSpPr txBox="1"/>
          <p:nvPr>
            <p:ph type="title"/>
          </p:nvPr>
        </p:nvSpPr>
        <p:spPr>
          <a:xfrm>
            <a:off x="218440" y="217805"/>
            <a:ext cx="11729720" cy="78295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Thrusts</a:t>
            </a:r>
            <a:endParaRPr/>
          </a:p>
        </p:txBody>
      </p:sp>
      <p:sp>
        <p:nvSpPr>
          <p:cNvPr id="111" name="Google Shape;111;p6"/>
          <p:cNvSpPr txBox="1"/>
          <p:nvPr>
            <p:ph idx="1" type="body"/>
          </p:nvPr>
        </p:nvSpPr>
        <p:spPr>
          <a:xfrm>
            <a:off x="218440" y="1219200"/>
            <a:ext cx="11922760" cy="51511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-20193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</a:pPr>
            <a:r>
              <a:rPr lang="en-US"/>
              <a:t>Projects are organized by thrust:</a:t>
            </a:r>
            <a:endParaRPr/>
          </a:p>
          <a:p>
            <a:pPr indent="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64285"/>
              <a:buNone/>
            </a:pPr>
            <a:r>
              <a:t/>
            </a:r>
            <a:endParaRPr/>
          </a:p>
          <a:p>
            <a:pPr indent="-207644" lvl="1" marL="685800" rtl="0" algn="l">
              <a:lnSpc>
                <a:spcPct val="2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</a:pPr>
            <a:r>
              <a:rPr lang="en-US" sz="2200"/>
              <a:t>Thrust 1: Hazard Mitigation (Jason DeJong, UCD)</a:t>
            </a:r>
            <a:endParaRPr/>
          </a:p>
          <a:p>
            <a:pPr indent="-207644" lvl="1" marL="685800" rtl="0" algn="l">
              <a:lnSpc>
                <a:spcPct val="2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</a:pPr>
            <a:r>
              <a:rPr lang="en-US" sz="2200"/>
              <a:t>Thrust 2: Environmental Protection and Ecological Restoration (Anca Delgado, ASU)</a:t>
            </a:r>
            <a:endParaRPr/>
          </a:p>
          <a:p>
            <a:pPr indent="-207644" lvl="1" marL="685800" rtl="0" algn="l">
              <a:lnSpc>
                <a:spcPct val="2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</a:pPr>
            <a:r>
              <a:rPr lang="en-US" sz="2200"/>
              <a:t>Thrust 3: Infrastructure Construction (Paola Bandini, NMSU)</a:t>
            </a:r>
            <a:endParaRPr/>
          </a:p>
          <a:p>
            <a:pPr indent="-207644" lvl="1" marL="685800" rtl="0" algn="l">
              <a:lnSpc>
                <a:spcPct val="2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</a:pPr>
            <a:r>
              <a:rPr lang="en-US" sz="2200"/>
              <a:t>Thrust 4: Subsurface Exploration and Excavation (David Frost, GT)</a:t>
            </a:r>
            <a:endParaRPr/>
          </a:p>
          <a:p>
            <a:pPr indent="-762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None/>
            </a:pPr>
            <a:r>
              <a:t/>
            </a:r>
            <a:endParaRPr/>
          </a:p>
          <a:p>
            <a:pPr indent="0" lvl="1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-762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None/>
            </a:pPr>
            <a:r>
              <a:t/>
            </a:r>
            <a:endParaRPr/>
          </a:p>
          <a:p>
            <a:pPr indent="-762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None/>
            </a:pPr>
            <a:r>
              <a:t/>
            </a:r>
            <a:endParaRPr/>
          </a:p>
          <a:p>
            <a:pPr indent="-762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None/>
            </a:pPr>
            <a:r>
              <a:t/>
            </a:r>
            <a:endParaRPr/>
          </a:p>
          <a:p>
            <a:pPr indent="-762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None/>
            </a:pPr>
            <a:r>
              <a:t/>
            </a:r>
            <a:endParaRPr/>
          </a:p>
        </p:txBody>
      </p:sp>
      <p:sp>
        <p:nvSpPr>
          <p:cNvPr id="112" name="Google Shape;112;p6"/>
          <p:cNvSpPr txBox="1"/>
          <p:nvPr/>
        </p:nvSpPr>
        <p:spPr>
          <a:xfrm rot="-1174647">
            <a:off x="781875" y="5393626"/>
            <a:ext cx="4554054" cy="55396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What is your thrust?</a:t>
            </a:r>
            <a:endParaRPr b="1" i="0" sz="24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ab73673cd1_1_133"/>
          <p:cNvSpPr txBox="1"/>
          <p:nvPr>
            <p:ph type="title"/>
          </p:nvPr>
        </p:nvSpPr>
        <p:spPr>
          <a:xfrm>
            <a:off x="218440" y="217805"/>
            <a:ext cx="11729700" cy="78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Thrust 1 – Hazard Mitigation</a:t>
            </a:r>
            <a:endParaRPr/>
          </a:p>
        </p:txBody>
      </p:sp>
      <p:sp>
        <p:nvSpPr>
          <p:cNvPr id="118" name="Google Shape;118;g2ab73673cd1_1_133"/>
          <p:cNvSpPr txBox="1"/>
          <p:nvPr>
            <p:ph idx="1" type="body"/>
          </p:nvPr>
        </p:nvSpPr>
        <p:spPr>
          <a:xfrm>
            <a:off x="218440" y="1533800"/>
            <a:ext cx="10287000" cy="54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118"/>
              <a:buNone/>
            </a:pPr>
            <a:r>
              <a:rPr lang="en-US" sz="1198"/>
              <a:t>Hazard Mitigation Faculty</a:t>
            </a:r>
            <a:endParaRPr sz="1198"/>
          </a:p>
          <a:p>
            <a:pPr indent="-261377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16"/>
              <a:buChar char="•"/>
            </a:pPr>
            <a:r>
              <a:rPr b="1" lang="en-US" sz="1198"/>
              <a:t>Lead:</a:t>
            </a:r>
            <a:r>
              <a:rPr lang="en-US" sz="1198"/>
              <a:t> Alejandro Martinez, UCD</a:t>
            </a:r>
            <a:endParaRPr sz="1198"/>
          </a:p>
          <a:p>
            <a:pPr indent="-261377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16"/>
              <a:buChar char="•"/>
            </a:pPr>
            <a:r>
              <a:rPr lang="en-US" sz="1198"/>
              <a:t>R. Boulanger, UCD</a:t>
            </a:r>
            <a:endParaRPr sz="1198"/>
          </a:p>
          <a:p>
            <a:pPr indent="-261377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16"/>
              <a:buChar char="•"/>
            </a:pPr>
            <a:r>
              <a:rPr lang="en-US" sz="1198"/>
              <a:t>S. Burns, GT</a:t>
            </a:r>
            <a:endParaRPr sz="1198"/>
          </a:p>
          <a:p>
            <a:pPr indent="-261377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16"/>
              <a:buChar char="•"/>
            </a:pPr>
            <a:r>
              <a:rPr lang="en-US" sz="1198"/>
              <a:t>M. Gomez,  UCD</a:t>
            </a:r>
            <a:endParaRPr sz="1198"/>
          </a:p>
          <a:p>
            <a:pPr indent="-261377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16"/>
              <a:buChar char="•"/>
            </a:pPr>
            <a:r>
              <a:rPr lang="en-US" sz="1198"/>
              <a:t>E. Kavazanjian, ASU</a:t>
            </a:r>
            <a:endParaRPr sz="1198"/>
          </a:p>
          <a:p>
            <a:pPr indent="-261377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16"/>
              <a:buChar char="•"/>
            </a:pPr>
            <a:r>
              <a:rPr lang="en-US" sz="1198"/>
              <a:t>N. Neithalath, ASU</a:t>
            </a:r>
            <a:endParaRPr sz="1198"/>
          </a:p>
          <a:p>
            <a:pPr indent="-261377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16"/>
              <a:buChar char="•"/>
            </a:pPr>
            <a:r>
              <a:rPr lang="en-US" sz="1198"/>
              <a:t>D. Nelson, UCD</a:t>
            </a:r>
            <a:endParaRPr sz="1198"/>
          </a:p>
          <a:p>
            <a:pPr indent="-261377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16"/>
              <a:buChar char="•"/>
            </a:pPr>
            <a:r>
              <a:rPr lang="en-US" sz="1198"/>
              <a:t>R. Parales, UCD</a:t>
            </a:r>
            <a:endParaRPr sz="1198"/>
          </a:p>
          <a:p>
            <a:pPr indent="-261377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16"/>
              <a:buChar char="•"/>
            </a:pPr>
            <a:r>
              <a:rPr lang="en-US" sz="1198"/>
              <a:t>B. Rittmann, ASU</a:t>
            </a:r>
            <a:endParaRPr sz="1198"/>
          </a:p>
          <a:p>
            <a:pPr indent="-261377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16"/>
              <a:buChar char="•"/>
            </a:pPr>
            <a:r>
              <a:rPr lang="en-US" sz="1198"/>
              <a:t>L. van Paassen, ASU</a:t>
            </a:r>
            <a:endParaRPr sz="1198"/>
          </a:p>
          <a:p>
            <a:pPr indent="-261377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16"/>
              <a:buChar char="•"/>
            </a:pPr>
            <a:r>
              <a:rPr lang="en-US" sz="1198"/>
              <a:t>D. Wilson, UCD</a:t>
            </a:r>
            <a:endParaRPr sz="1198"/>
          </a:p>
          <a:p>
            <a:pPr indent="-261377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16"/>
              <a:buChar char="•"/>
            </a:pPr>
            <a:r>
              <a:rPr lang="en-US" sz="1198"/>
              <a:t>C. Zapata, ASU</a:t>
            </a:r>
            <a:endParaRPr sz="1198"/>
          </a:p>
          <a:p>
            <a:pPr indent="-261377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16"/>
              <a:buChar char="•"/>
            </a:pPr>
            <a:r>
              <a:rPr lang="en-US" sz="1198"/>
              <a:t>K. Ziotopoulou, UCD</a:t>
            </a:r>
            <a:endParaRPr sz="1198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118"/>
              <a:buNone/>
            </a:pPr>
            <a:r>
              <a:t/>
            </a:r>
            <a:endParaRPr/>
          </a:p>
        </p:txBody>
      </p:sp>
      <p:pic>
        <p:nvPicPr>
          <p:cNvPr id="119" name="Google Shape;119;g2ab73673cd1_1_1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00133" y="1821769"/>
            <a:ext cx="8074371" cy="3755364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g2ab73673cd1_1_133"/>
          <p:cNvSpPr txBox="1"/>
          <p:nvPr/>
        </p:nvSpPr>
        <p:spPr>
          <a:xfrm>
            <a:off x="9384244" y="5860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ab73673cd1_1_177"/>
          <p:cNvSpPr txBox="1"/>
          <p:nvPr>
            <p:ph type="title"/>
          </p:nvPr>
        </p:nvSpPr>
        <p:spPr>
          <a:xfrm>
            <a:off x="218440" y="217805"/>
            <a:ext cx="11729700" cy="78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45454"/>
              <a:buNone/>
            </a:pPr>
            <a:r>
              <a:rPr lang="en-US"/>
              <a:t>Thrust 2 – Environmental Protection and Restoration</a:t>
            </a:r>
            <a:endParaRPr/>
          </a:p>
        </p:txBody>
      </p:sp>
      <p:sp>
        <p:nvSpPr>
          <p:cNvPr id="126" name="Google Shape;126;g2ab73673cd1_1_177"/>
          <p:cNvSpPr txBox="1"/>
          <p:nvPr>
            <p:ph idx="1" type="body"/>
          </p:nvPr>
        </p:nvSpPr>
        <p:spPr>
          <a:xfrm>
            <a:off x="218440" y="1712050"/>
            <a:ext cx="10287000" cy="54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118"/>
              <a:buNone/>
            </a:pPr>
            <a:r>
              <a:rPr lang="en-US" sz="1466"/>
              <a:t>Environmental Protection And Restoration Faculty</a:t>
            </a:r>
            <a:endParaRPr sz="1466"/>
          </a:p>
          <a:p>
            <a:pPr indent="-27837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784"/>
              <a:buChar char="•"/>
            </a:pPr>
            <a:r>
              <a:rPr b="1" lang="en-US" sz="1466"/>
              <a:t>Lead:</a:t>
            </a:r>
            <a:r>
              <a:rPr lang="en-US" sz="1466"/>
              <a:t> A. Delgado, ASU</a:t>
            </a:r>
            <a:endParaRPr sz="1466"/>
          </a:p>
          <a:p>
            <a:pPr indent="-27837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784"/>
              <a:buChar char="•"/>
            </a:pPr>
            <a:r>
              <a:rPr lang="en-US" sz="1466"/>
              <a:t>P. Bandini, NMSU</a:t>
            </a:r>
            <a:endParaRPr sz="1466"/>
          </a:p>
          <a:p>
            <a:pPr indent="-27837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784"/>
              <a:buChar char="•"/>
            </a:pPr>
            <a:r>
              <a:rPr lang="en-US" sz="1466"/>
              <a:t>T. Boyer, ASU</a:t>
            </a:r>
            <a:endParaRPr sz="1466"/>
          </a:p>
          <a:p>
            <a:pPr indent="-27837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784"/>
              <a:buChar char="•"/>
            </a:pPr>
            <a:r>
              <a:rPr lang="en-US" sz="1466"/>
              <a:t>H. Cadillo-Quiroz, ASU</a:t>
            </a:r>
            <a:endParaRPr sz="1466"/>
          </a:p>
          <a:p>
            <a:pPr indent="-27837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784"/>
              <a:buChar char="•"/>
            </a:pPr>
            <a:r>
              <a:rPr lang="en-US" sz="1466"/>
              <a:t>A. Delgado, ASU</a:t>
            </a:r>
            <a:endParaRPr sz="1466"/>
          </a:p>
          <a:p>
            <a:pPr indent="-27837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784"/>
              <a:buChar char="•"/>
            </a:pPr>
            <a:r>
              <a:rPr lang="en-US" sz="1466"/>
              <a:t>F. Garcia-Pichel, ASU</a:t>
            </a:r>
            <a:endParaRPr sz="1466"/>
          </a:p>
          <a:p>
            <a:pPr indent="-27837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784"/>
              <a:buChar char="•"/>
            </a:pPr>
            <a:r>
              <a:rPr lang="en-US" sz="1466"/>
              <a:t>N. Hamdan, ASU</a:t>
            </a:r>
            <a:endParaRPr sz="1466"/>
          </a:p>
          <a:p>
            <a:pPr indent="-27837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784"/>
              <a:buChar char="•"/>
            </a:pPr>
            <a:r>
              <a:rPr lang="en-US" sz="1466"/>
              <a:t>E. Kavazanjian, ASU</a:t>
            </a:r>
            <a:endParaRPr sz="1466"/>
          </a:p>
          <a:p>
            <a:pPr indent="-27837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784"/>
              <a:buChar char="•"/>
            </a:pPr>
            <a:r>
              <a:rPr lang="en-US" sz="1466"/>
              <a:t>C. Papelis, NMSU</a:t>
            </a:r>
            <a:endParaRPr sz="1466"/>
          </a:p>
          <a:p>
            <a:pPr indent="-27837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784"/>
              <a:buChar char="•"/>
            </a:pPr>
            <a:r>
              <a:rPr lang="en-US" sz="1466"/>
              <a:t>E. Shock, ASU</a:t>
            </a:r>
            <a:endParaRPr sz="1466"/>
          </a:p>
          <a:p>
            <a:pPr indent="-27837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784"/>
              <a:buChar char="•"/>
            </a:pPr>
            <a:r>
              <a:rPr lang="en-US" sz="1466"/>
              <a:t>C. Torres, ASU</a:t>
            </a:r>
            <a:endParaRPr sz="1466"/>
          </a:p>
          <a:p>
            <a:pPr indent="-27837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784"/>
              <a:buChar char="•"/>
            </a:pPr>
            <a:r>
              <a:rPr lang="en-US" sz="1466"/>
              <a:t>Y. Zhang, NMSU</a:t>
            </a:r>
            <a:endParaRPr sz="1466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118"/>
              <a:buNone/>
            </a:pPr>
            <a:r>
              <a:t/>
            </a:r>
            <a:endParaRPr/>
          </a:p>
        </p:txBody>
      </p:sp>
      <p:pic>
        <p:nvPicPr>
          <p:cNvPr id="127" name="Google Shape;127;g2ab73673cd1_1_1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08951" y="1635172"/>
            <a:ext cx="7839189" cy="4241525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g2ab73673cd1_1_177"/>
          <p:cNvSpPr txBox="1"/>
          <p:nvPr/>
        </p:nvSpPr>
        <p:spPr>
          <a:xfrm>
            <a:off x="9384244" y="5860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2ab73673cd1_1_184"/>
          <p:cNvSpPr txBox="1"/>
          <p:nvPr>
            <p:ph type="title"/>
          </p:nvPr>
        </p:nvSpPr>
        <p:spPr>
          <a:xfrm>
            <a:off x="218440" y="217805"/>
            <a:ext cx="11729700" cy="78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Thrust 3 – Infrastructure Construction</a:t>
            </a:r>
            <a:endParaRPr/>
          </a:p>
        </p:txBody>
      </p:sp>
      <p:sp>
        <p:nvSpPr>
          <p:cNvPr id="134" name="Google Shape;134;g2ab73673cd1_1_184"/>
          <p:cNvSpPr txBox="1"/>
          <p:nvPr>
            <p:ph idx="1" type="body"/>
          </p:nvPr>
        </p:nvSpPr>
        <p:spPr>
          <a:xfrm>
            <a:off x="218440" y="1000805"/>
            <a:ext cx="10287000" cy="54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25000" lnSpcReduction="2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12500"/>
              <a:buNone/>
            </a:pPr>
            <a:r>
              <a:rPr lang="en-US" sz="4000"/>
              <a:t>Infrastructure Construction Faculty</a:t>
            </a:r>
            <a:endParaRPr sz="4000"/>
          </a:p>
          <a:p>
            <a:pPr indent="-319087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42500"/>
              <a:buChar char="•"/>
            </a:pPr>
            <a:r>
              <a:rPr b="1" lang="en-US" sz="4000"/>
              <a:t>Lead:</a:t>
            </a:r>
            <a:r>
              <a:rPr lang="en-US" sz="4000"/>
              <a:t> P. Bandini, NMSU</a:t>
            </a:r>
            <a:endParaRPr sz="4000"/>
          </a:p>
          <a:p>
            <a:pPr indent="-319087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42500"/>
              <a:buChar char="•"/>
            </a:pPr>
            <a:r>
              <a:rPr lang="en-US" sz="4000"/>
              <a:t>L. Caslake, Lafayette</a:t>
            </a:r>
            <a:endParaRPr sz="4000"/>
          </a:p>
          <a:p>
            <a:pPr indent="-319087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42500"/>
              <a:buChar char="•"/>
            </a:pPr>
            <a:r>
              <a:rPr lang="en-US" sz="4000"/>
              <a:t>D. Cortes, NMSU</a:t>
            </a:r>
            <a:endParaRPr sz="4000"/>
          </a:p>
          <a:p>
            <a:pPr indent="-319087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42500"/>
              <a:buChar char="•"/>
            </a:pPr>
            <a:r>
              <a:rPr lang="en-US" sz="4000"/>
              <a:t>S. Dai, GT</a:t>
            </a:r>
            <a:endParaRPr sz="4000"/>
          </a:p>
          <a:p>
            <a:pPr indent="-319087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42500"/>
              <a:buChar char="•"/>
            </a:pPr>
            <a:r>
              <a:rPr lang="en-US" sz="4000"/>
              <a:t>J. DeJong, UCD</a:t>
            </a:r>
            <a:endParaRPr sz="4000"/>
          </a:p>
          <a:p>
            <a:pPr indent="-319087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42500"/>
              <a:buChar char="•"/>
            </a:pPr>
            <a:r>
              <a:rPr lang="en-US" sz="4000"/>
              <a:t>J.D. Frost, GT</a:t>
            </a:r>
            <a:endParaRPr sz="4000"/>
          </a:p>
          <a:p>
            <a:pPr indent="-319087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42500"/>
              <a:buChar char="•"/>
            </a:pPr>
            <a:r>
              <a:rPr lang="en-US" sz="4000"/>
              <a:t>N. Hamdan, ASU</a:t>
            </a:r>
            <a:endParaRPr sz="4000"/>
          </a:p>
          <a:p>
            <a:pPr indent="-319087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42500"/>
              <a:buChar char="•"/>
            </a:pPr>
            <a:r>
              <a:rPr lang="en-US" sz="4000"/>
              <a:t>E. Kavazanjian, ASU</a:t>
            </a:r>
            <a:endParaRPr sz="4000"/>
          </a:p>
          <a:p>
            <a:pPr indent="-319087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42500"/>
              <a:buChar char="•"/>
            </a:pPr>
            <a:r>
              <a:rPr lang="en-US" sz="4000"/>
              <a:t>H. Khodadadi, ASU</a:t>
            </a:r>
            <a:endParaRPr sz="4000"/>
          </a:p>
          <a:p>
            <a:pPr indent="-319087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42500"/>
              <a:buChar char="•"/>
            </a:pPr>
            <a:r>
              <a:rPr lang="en-US" sz="4000"/>
              <a:t>A. Martinez, UCD</a:t>
            </a:r>
            <a:endParaRPr sz="4000"/>
          </a:p>
          <a:p>
            <a:pPr indent="-319087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42500"/>
              <a:buChar char="•"/>
            </a:pPr>
            <a:r>
              <a:rPr lang="en-US" sz="4000"/>
              <a:t>M. McGinnis, UT Tyler</a:t>
            </a:r>
            <a:endParaRPr sz="4000"/>
          </a:p>
          <a:p>
            <a:pPr indent="-319087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42500"/>
              <a:buChar char="•"/>
            </a:pPr>
            <a:r>
              <a:rPr lang="en-US" sz="4000"/>
              <a:t>D. Nelson, UCD</a:t>
            </a:r>
            <a:endParaRPr sz="4000"/>
          </a:p>
          <a:p>
            <a:pPr indent="-319087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42500"/>
              <a:buChar char="•"/>
            </a:pPr>
            <a:r>
              <a:rPr lang="en-US" sz="4000"/>
              <a:t>C. Newtson, NMSU</a:t>
            </a:r>
            <a:endParaRPr sz="4000"/>
          </a:p>
          <a:p>
            <a:pPr indent="-319087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42500"/>
              <a:buChar char="•"/>
            </a:pPr>
            <a:r>
              <a:rPr lang="en-US" sz="4000"/>
              <a:t>R. Parales, UCD</a:t>
            </a:r>
            <a:endParaRPr sz="4000"/>
          </a:p>
          <a:p>
            <a:pPr indent="-319087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42500"/>
              <a:buChar char="•"/>
            </a:pPr>
            <a:r>
              <a:rPr lang="en-US" sz="4000"/>
              <a:t>M. Roth, Lafayette</a:t>
            </a:r>
            <a:endParaRPr sz="4000"/>
          </a:p>
          <a:p>
            <a:pPr indent="-319087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42500"/>
              <a:buChar char="•"/>
            </a:pPr>
            <a:r>
              <a:rPr lang="en-US" sz="4000"/>
              <a:t>L. van Paassen,  ASU</a:t>
            </a:r>
            <a:endParaRPr sz="4000"/>
          </a:p>
          <a:p>
            <a:pPr indent="-319087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42500"/>
              <a:buChar char="•"/>
            </a:pPr>
            <a:r>
              <a:rPr lang="en-US" sz="4000"/>
              <a:t>E. Vivoni, ASU</a:t>
            </a:r>
            <a:endParaRPr sz="4000"/>
          </a:p>
          <a:p>
            <a:pPr indent="-319087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42500"/>
              <a:buChar char="•"/>
            </a:pPr>
            <a:r>
              <a:rPr lang="en-US" sz="4000"/>
              <a:t>B. Weldon, NMSU</a:t>
            </a:r>
            <a:endParaRPr sz="4000"/>
          </a:p>
          <a:p>
            <a:pPr indent="-319087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42500"/>
              <a:buChar char="•"/>
            </a:pPr>
            <a:r>
              <a:rPr lang="en-US" sz="4000"/>
              <a:t>D. Wilson, UCD</a:t>
            </a:r>
            <a:endParaRPr sz="4000"/>
          </a:p>
          <a:p>
            <a:pPr indent="-319087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42500"/>
              <a:buChar char="•"/>
            </a:pPr>
            <a:r>
              <a:rPr lang="en-US" sz="4000"/>
              <a:t>C. Zapata, ASU</a:t>
            </a:r>
            <a:endParaRPr sz="40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60714"/>
              <a:buNone/>
            </a:pPr>
            <a:r>
              <a:t/>
            </a:r>
            <a:endParaRPr/>
          </a:p>
        </p:txBody>
      </p:sp>
      <p:pic>
        <p:nvPicPr>
          <p:cNvPr id="135" name="Google Shape;135;g2ab73673cd1_1_1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45536" y="1143057"/>
            <a:ext cx="8251722" cy="4836736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g2ab73673cd1_1_184"/>
          <p:cNvSpPr txBox="1"/>
          <p:nvPr/>
        </p:nvSpPr>
        <p:spPr>
          <a:xfrm>
            <a:off x="9384244" y="5860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ab73673cd1_1_191"/>
          <p:cNvSpPr txBox="1"/>
          <p:nvPr>
            <p:ph type="title"/>
          </p:nvPr>
        </p:nvSpPr>
        <p:spPr>
          <a:xfrm>
            <a:off x="218440" y="217805"/>
            <a:ext cx="11796900" cy="78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45454"/>
              <a:buNone/>
            </a:pPr>
            <a:r>
              <a:rPr lang="en-US"/>
              <a:t>Thrust 4 – Subsurface Exploration and Excavation</a:t>
            </a:r>
            <a:endParaRPr/>
          </a:p>
        </p:txBody>
      </p:sp>
      <p:sp>
        <p:nvSpPr>
          <p:cNvPr id="142" name="Google Shape;142;g2ab73673cd1_1_191"/>
          <p:cNvSpPr txBox="1"/>
          <p:nvPr>
            <p:ph idx="1" type="body"/>
          </p:nvPr>
        </p:nvSpPr>
        <p:spPr>
          <a:xfrm>
            <a:off x="92590" y="1640455"/>
            <a:ext cx="3850500" cy="54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946"/>
              <a:buNone/>
            </a:pPr>
            <a:r>
              <a:rPr lang="en-US" sz="1366"/>
              <a:t>Subsurface Exploration &amp; Excavation Faculty</a:t>
            </a:r>
            <a:endParaRPr sz="1366"/>
          </a:p>
          <a:p>
            <a:pPr indent="-261117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12"/>
              <a:buChar char="•"/>
            </a:pPr>
            <a:r>
              <a:rPr b="1" lang="en-US" sz="1366"/>
              <a:t>Lead:</a:t>
            </a:r>
            <a:r>
              <a:rPr lang="en-US" sz="1366"/>
              <a:t> J.D. Frost, GT</a:t>
            </a:r>
            <a:endParaRPr sz="1366"/>
          </a:p>
          <a:p>
            <a:pPr indent="-261117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12"/>
              <a:buChar char="•"/>
            </a:pPr>
            <a:r>
              <a:rPr lang="en-US" sz="1366"/>
              <a:t>D. Aukes, ASU</a:t>
            </a:r>
            <a:endParaRPr sz="1366"/>
          </a:p>
          <a:p>
            <a:pPr indent="-261117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12"/>
              <a:buChar char="•"/>
            </a:pPr>
            <a:r>
              <a:rPr lang="en-US" sz="1366"/>
              <a:t>D. Cortes, NMSU</a:t>
            </a:r>
            <a:endParaRPr sz="1366"/>
          </a:p>
          <a:p>
            <a:pPr indent="-261117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12"/>
              <a:buChar char="•"/>
            </a:pPr>
            <a:r>
              <a:rPr lang="en-US" sz="1366"/>
              <a:t>S. Dai, GT</a:t>
            </a:r>
            <a:endParaRPr sz="1366"/>
          </a:p>
          <a:p>
            <a:pPr indent="-261117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12"/>
              <a:buChar char="•"/>
            </a:pPr>
            <a:r>
              <a:rPr lang="en-US" sz="1366"/>
              <a:t>J. DeJong, UCD</a:t>
            </a:r>
            <a:endParaRPr sz="1366"/>
          </a:p>
          <a:p>
            <a:pPr indent="-261117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12"/>
              <a:buChar char="•"/>
            </a:pPr>
            <a:r>
              <a:rPr lang="en-US" sz="1366"/>
              <a:t>D. Goldman, GT</a:t>
            </a:r>
            <a:endParaRPr sz="1366"/>
          </a:p>
          <a:p>
            <a:pPr indent="-261117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12"/>
              <a:buChar char="•"/>
            </a:pPr>
            <a:r>
              <a:rPr lang="en-US" sz="1366"/>
              <a:t>A. Kendall, UCD</a:t>
            </a:r>
            <a:endParaRPr sz="1366"/>
          </a:p>
          <a:p>
            <a:pPr indent="-261117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12"/>
              <a:buChar char="•"/>
            </a:pPr>
            <a:r>
              <a:rPr lang="en-US" sz="1366"/>
              <a:t>A. Martinez, UCD</a:t>
            </a:r>
            <a:endParaRPr sz="1366"/>
          </a:p>
          <a:p>
            <a:pPr indent="-261117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12"/>
              <a:buChar char="•"/>
            </a:pPr>
            <a:r>
              <a:rPr lang="en-US" sz="1366"/>
              <a:t>H. Marvi, ASU</a:t>
            </a:r>
            <a:endParaRPr sz="1366"/>
          </a:p>
          <a:p>
            <a:pPr indent="-261117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12"/>
              <a:buChar char="•"/>
            </a:pPr>
            <a:r>
              <a:rPr lang="en-US" sz="1366"/>
              <a:t>J. Tao, ASU</a:t>
            </a:r>
            <a:endParaRPr sz="1366"/>
          </a:p>
          <a:p>
            <a:pPr indent="-261117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12"/>
              <a:buChar char="•"/>
            </a:pPr>
            <a:r>
              <a:rPr lang="en-US" sz="1366"/>
              <a:t>D. Wilson, UCD</a:t>
            </a:r>
            <a:endParaRPr sz="1366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946"/>
              <a:buNone/>
            </a:pPr>
            <a:r>
              <a:t/>
            </a:r>
            <a:endParaRPr/>
          </a:p>
        </p:txBody>
      </p:sp>
      <p:grpSp>
        <p:nvGrpSpPr>
          <p:cNvPr id="143" name="Google Shape;143;g2ab73673cd1_1_191"/>
          <p:cNvGrpSpPr/>
          <p:nvPr/>
        </p:nvGrpSpPr>
        <p:grpSpPr>
          <a:xfrm>
            <a:off x="3989252" y="1084624"/>
            <a:ext cx="7335722" cy="5541791"/>
            <a:chOff x="4498847" y="749089"/>
            <a:chExt cx="6341392" cy="4764263"/>
          </a:xfrm>
        </p:grpSpPr>
        <p:pic>
          <p:nvPicPr>
            <p:cNvPr id="144" name="Google Shape;144;g2ab73673cd1_1_19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498848" y="749089"/>
              <a:ext cx="6341390" cy="44411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5" name="Google Shape;145;g2ab73673cd1_1_19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498847" y="5170284"/>
              <a:ext cx="6341392" cy="34306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6" name="Google Shape;146;g2ab73673cd1_1_191"/>
          <p:cNvSpPr txBox="1"/>
          <p:nvPr/>
        </p:nvSpPr>
        <p:spPr>
          <a:xfrm>
            <a:off x="9384244" y="5860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2019-08-27T17:33:56Z</dcterms:created>
  <dc:creator>Shirly Tam</dc:creator>
</cp:coreProperties>
</file>